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280" r:id="rId3"/>
    <p:sldId id="289" r:id="rId4"/>
    <p:sldId id="282" r:id="rId5"/>
    <p:sldId id="281" r:id="rId6"/>
    <p:sldId id="290" r:id="rId7"/>
    <p:sldId id="300" r:id="rId8"/>
    <p:sldId id="301" r:id="rId9"/>
    <p:sldId id="306" r:id="rId10"/>
    <p:sldId id="310" r:id="rId11"/>
    <p:sldId id="307" r:id="rId12"/>
    <p:sldId id="334" r:id="rId13"/>
    <p:sldId id="308" r:id="rId14"/>
    <p:sldId id="305" r:id="rId15"/>
    <p:sldId id="332" r:id="rId16"/>
    <p:sldId id="283" r:id="rId17"/>
    <p:sldId id="291" r:id="rId18"/>
    <p:sldId id="284" r:id="rId19"/>
    <p:sldId id="292" r:id="rId20"/>
    <p:sldId id="295" r:id="rId21"/>
    <p:sldId id="293" r:id="rId22"/>
    <p:sldId id="297" r:id="rId23"/>
    <p:sldId id="296" r:id="rId24"/>
    <p:sldId id="298" r:id="rId25"/>
    <p:sldId id="299" r:id="rId26"/>
    <p:sldId id="309" r:id="rId27"/>
    <p:sldId id="286" r:id="rId28"/>
    <p:sldId id="316" r:id="rId29"/>
    <p:sldId id="318" r:id="rId30"/>
    <p:sldId id="322" r:id="rId31"/>
    <p:sldId id="319" r:id="rId32"/>
    <p:sldId id="335" r:id="rId33"/>
    <p:sldId id="311" r:id="rId34"/>
    <p:sldId id="312" r:id="rId35"/>
    <p:sldId id="320" r:id="rId36"/>
    <p:sldId id="302" r:id="rId37"/>
    <p:sldId id="303" r:id="rId38"/>
    <p:sldId id="304" r:id="rId39"/>
    <p:sldId id="321" r:id="rId40"/>
    <p:sldId id="313" r:id="rId41"/>
    <p:sldId id="314" r:id="rId42"/>
    <p:sldId id="315" r:id="rId43"/>
    <p:sldId id="285" r:id="rId44"/>
    <p:sldId id="317" r:id="rId45"/>
    <p:sldId id="287" r:id="rId46"/>
    <p:sldId id="323" r:id="rId47"/>
    <p:sldId id="336" r:id="rId48"/>
    <p:sldId id="326" r:id="rId49"/>
    <p:sldId id="324" r:id="rId50"/>
    <p:sldId id="331" r:id="rId51"/>
    <p:sldId id="325" r:id="rId52"/>
    <p:sldId id="329" r:id="rId53"/>
    <p:sldId id="333" r:id="rId54"/>
    <p:sldId id="337" r:id="rId55"/>
    <p:sldId id="338" r:id="rId56"/>
    <p:sldId id="339" r:id="rId57"/>
    <p:sldId id="340" r:id="rId58"/>
    <p:sldId id="341" r:id="rId59"/>
    <p:sldId id="342" r:id="rId60"/>
    <p:sldId id="344" r:id="rId61"/>
    <p:sldId id="343" r:id="rId62"/>
    <p:sldId id="345"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FF09"/>
    <a:srgbClr val="23FFF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80" autoAdjust="0"/>
    <p:restoredTop sz="94612" autoAdjust="0"/>
  </p:normalViewPr>
  <p:slideViewPr>
    <p:cSldViewPr snapToGrid="0" snapToObjects="1">
      <p:cViewPr>
        <p:scale>
          <a:sx n="112" d="100"/>
          <a:sy n="112" d="100"/>
        </p:scale>
        <p:origin x="-1032" y="152"/>
      </p:cViewPr>
      <p:guideLst>
        <p:guide orient="horz" pos="2160"/>
        <p:guide pos="2880"/>
      </p:guideLst>
    </p:cSldViewPr>
  </p:slideViewPr>
  <p:outlineViewPr>
    <p:cViewPr>
      <p:scale>
        <a:sx n="33" d="100"/>
        <a:sy n="33" d="100"/>
      </p:scale>
      <p:origin x="0" y="481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6EE67-8C70-0345-A353-E11E16466299}" type="datetimeFigureOut">
              <a:rPr lang="en-US" smtClean="0"/>
              <a:t>17/10/19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11923D-8A47-6C45-9DA0-AC76175824DC}" type="slidenum">
              <a:rPr lang="en-US" smtClean="0"/>
              <a:t>‹#›</a:t>
            </a:fld>
            <a:endParaRPr lang="en-US"/>
          </a:p>
        </p:txBody>
      </p:sp>
    </p:spTree>
    <p:extLst>
      <p:ext uri="{BB962C8B-B14F-4D97-AF65-F5344CB8AC3E}">
        <p14:creationId xmlns:p14="http://schemas.microsoft.com/office/powerpoint/2010/main" val="146268571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a:t>
            </a:fld>
            <a:endParaRPr lang="en-US"/>
          </a:p>
        </p:txBody>
      </p:sp>
    </p:spTree>
    <p:extLst>
      <p:ext uri="{BB962C8B-B14F-4D97-AF65-F5344CB8AC3E}">
        <p14:creationId xmlns:p14="http://schemas.microsoft.com/office/powerpoint/2010/main" val="795640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12</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13</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14</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15</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16</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17</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18</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19</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20</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21</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22</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23</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24</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25</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26</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27</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28</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29</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30</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31</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5</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32</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33</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34</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35</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36</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37</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38</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39</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40</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41</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6</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42</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43</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44</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45</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46</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47</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48</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49</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50</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51</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7</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52</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53</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54</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55</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56</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57</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58</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59</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60</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61</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8</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62</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9</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10</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11</a:t>
            </a:fld>
            <a:endParaRPr lang="en-US"/>
          </a:p>
        </p:txBody>
      </p:sp>
    </p:spTree>
    <p:extLst>
      <p:ext uri="{BB962C8B-B14F-4D97-AF65-F5344CB8AC3E}">
        <p14:creationId xmlns:p14="http://schemas.microsoft.com/office/powerpoint/2010/main" val="2873695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D0A8712E-2AAB-E443-8371-A636E94FB66C}" type="datetimeFigureOut">
              <a:rPr lang="en-US" smtClean="0"/>
              <a:t>17/10/19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834133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D0A8712E-2AAB-E443-8371-A636E94FB66C}" type="datetimeFigureOut">
              <a:rPr lang="en-US" smtClean="0"/>
              <a:t>17/10/19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6762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D0A8712E-2AAB-E443-8371-A636E94FB66C}" type="datetimeFigureOut">
              <a:rPr lang="en-US" smtClean="0"/>
              <a:t>17/10/19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1803151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D0A8712E-2AAB-E443-8371-A636E94FB66C}" type="datetimeFigureOut">
              <a:rPr lang="en-US" smtClean="0"/>
              <a:t>17/10/19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416832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D0A8712E-2AAB-E443-8371-A636E94FB66C}" type="datetimeFigureOut">
              <a:rPr lang="en-US" smtClean="0"/>
              <a:t>17/10/19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1049119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D0A8712E-2AAB-E443-8371-A636E94FB66C}" type="datetimeFigureOut">
              <a:rPr lang="en-US" smtClean="0"/>
              <a:t>17/10/19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210914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D0A8712E-2AAB-E443-8371-A636E94FB66C}" type="datetimeFigureOut">
              <a:rPr lang="en-US" smtClean="0"/>
              <a:t>17/10/19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273118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D0A8712E-2AAB-E443-8371-A636E94FB66C}" type="datetimeFigureOut">
              <a:rPr lang="en-US" smtClean="0"/>
              <a:t>17/10/19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155475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A8712E-2AAB-E443-8371-A636E94FB66C}" type="datetimeFigureOut">
              <a:rPr lang="en-US" smtClean="0"/>
              <a:t>17/10/19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2674671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D0A8712E-2AAB-E443-8371-A636E94FB66C}" type="datetimeFigureOut">
              <a:rPr lang="en-US" smtClean="0"/>
              <a:t>17/10/19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1050207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D0A8712E-2AAB-E443-8371-A636E94FB66C}" type="datetimeFigureOut">
              <a:rPr lang="en-US" smtClean="0"/>
              <a:t>17/10/19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5808179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A8712E-2AAB-E443-8371-A636E94FB66C}" type="datetimeFigureOut">
              <a:rPr lang="en-US" smtClean="0"/>
              <a:t>17/10/19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C99F78-B22C-CB4A-9CFE-597189BA9CCA}" type="slidenum">
              <a:rPr lang="en-US" smtClean="0"/>
              <a:t>‹#›</a:t>
            </a:fld>
            <a:endParaRPr lang="en-US"/>
          </a:p>
        </p:txBody>
      </p:sp>
    </p:spTree>
    <p:extLst>
      <p:ext uri="{BB962C8B-B14F-4D97-AF65-F5344CB8AC3E}">
        <p14:creationId xmlns:p14="http://schemas.microsoft.com/office/powerpoint/2010/main" val="1658552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adegenet.r-forge.r-project.org/files/tutorial-dapc.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hyperlink" Target="mailto:https://www.phylo.org" TargetMode="External"/><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mailto:https://www.phylo.or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people.sc.fsu.edu/~pbeerli/classes/ISC5934/beastsnapp_tutorial.zip"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hyperlink" Target="http://tree.bio.ed.ac.uk/software/figtree/" TargetMode="External"/><Relationship Id="rId4"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hyperlink" Target="https://github.com/dportik/dadi_pipelin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hyperlink" Target="https://github.com/dportik/Stacks_pipeline/tree/master/4_haplotype_to_dadi_SNPsFil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s://wiki.ufz.de/eve/index.php/Submitting_Jobs" TargetMode="External"/><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8137" y="2229439"/>
            <a:ext cx="8049145" cy="1470025"/>
          </a:xfrm>
        </p:spPr>
        <p:txBody>
          <a:bodyPr>
            <a:normAutofit fontScale="90000"/>
          </a:bodyPr>
          <a:lstStyle/>
          <a:p>
            <a:r>
              <a:rPr lang="en-US" b="1" dirty="0"/>
              <a:t>Making Sense of High-Throughput Sequencing (short read) Data</a:t>
            </a:r>
          </a:p>
        </p:txBody>
      </p:sp>
      <p:sp>
        <p:nvSpPr>
          <p:cNvPr id="3" name="Subtitle 2"/>
          <p:cNvSpPr>
            <a:spLocks noGrp="1"/>
          </p:cNvSpPr>
          <p:nvPr>
            <p:ph type="subTitle" idx="1"/>
          </p:nvPr>
        </p:nvSpPr>
        <p:spPr>
          <a:xfrm>
            <a:off x="424345" y="3979574"/>
            <a:ext cx="8460009" cy="1752600"/>
          </a:xfrm>
        </p:spPr>
        <p:txBody>
          <a:bodyPr>
            <a:noAutofit/>
          </a:bodyPr>
          <a:lstStyle/>
          <a:p>
            <a:r>
              <a:rPr lang="en-US" sz="2000" dirty="0" smtClean="0"/>
              <a:t>28-29 October 2019</a:t>
            </a:r>
            <a:endParaRPr lang="en-US" sz="2000" dirty="0"/>
          </a:p>
          <a:p>
            <a:pPr algn="l"/>
            <a:endParaRPr lang="en-US" sz="2000" dirty="0" smtClean="0"/>
          </a:p>
          <a:p>
            <a:pPr algn="l"/>
            <a:endParaRPr lang="en-US" sz="2000" dirty="0"/>
          </a:p>
          <a:p>
            <a:pPr algn="l"/>
            <a:endParaRPr lang="en-US" sz="2000" dirty="0"/>
          </a:p>
          <a:p>
            <a:pPr algn="r"/>
            <a:r>
              <a:rPr lang="en-US" sz="2000" dirty="0" smtClean="0"/>
              <a:t>Chris Barratt (</a:t>
            </a:r>
            <a:r>
              <a:rPr lang="en-US" sz="2000" dirty="0" err="1" smtClean="0"/>
              <a:t>Flexpool</a:t>
            </a:r>
            <a:r>
              <a:rPr lang="en-US" sz="2000" dirty="0" smtClean="0"/>
              <a:t> postdoc at </a:t>
            </a:r>
            <a:r>
              <a:rPr lang="en-US" sz="2000" dirty="0" err="1" smtClean="0"/>
              <a:t>iDiv</a:t>
            </a:r>
            <a:r>
              <a:rPr lang="en-US" sz="2000" dirty="0" smtClean="0"/>
              <a:t>)</a:t>
            </a:r>
          </a:p>
          <a:p>
            <a:pPr algn="r"/>
            <a:r>
              <a:rPr lang="en-US" sz="2000" dirty="0" smtClean="0"/>
              <a:t>Evolution and Adaptation (PI: </a:t>
            </a:r>
            <a:r>
              <a:rPr lang="en-US" sz="2000" dirty="0" err="1" smtClean="0"/>
              <a:t>Renske</a:t>
            </a:r>
            <a:r>
              <a:rPr lang="en-US" sz="2000" dirty="0" smtClean="0"/>
              <a:t> </a:t>
            </a:r>
            <a:r>
              <a:rPr lang="en-US" sz="2000" dirty="0" err="1" smtClean="0"/>
              <a:t>Onstein</a:t>
            </a:r>
            <a:r>
              <a:rPr lang="en-US" sz="2000" dirty="0" smtClean="0"/>
              <a:t>)</a:t>
            </a:r>
          </a:p>
          <a:p>
            <a:pPr algn="r"/>
            <a:r>
              <a:rPr lang="en-US" sz="2000" dirty="0" smtClean="0"/>
              <a:t>Sustainability and Complexity in Ape Habitat (PI: </a:t>
            </a:r>
            <a:r>
              <a:rPr lang="en-US" sz="2000" dirty="0" err="1" smtClean="0"/>
              <a:t>Hjalmar</a:t>
            </a:r>
            <a:r>
              <a:rPr lang="en-US" sz="2000" dirty="0" smtClean="0"/>
              <a:t> </a:t>
            </a:r>
            <a:r>
              <a:rPr lang="en-US" sz="2000" dirty="0" err="1" smtClean="0"/>
              <a:t>Kuehl</a:t>
            </a:r>
            <a:r>
              <a:rPr lang="en-US" sz="2000" dirty="0" smtClean="0"/>
              <a:t>)</a:t>
            </a:r>
          </a:p>
        </p:txBody>
      </p:sp>
    </p:spTree>
    <p:extLst>
      <p:ext uri="{BB962C8B-B14F-4D97-AF65-F5344CB8AC3E}">
        <p14:creationId xmlns:p14="http://schemas.microsoft.com/office/powerpoint/2010/main" val="366537195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Population structure - Admixture</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98778" y="1091623"/>
            <a:ext cx="8791221" cy="7478969"/>
          </a:xfrm>
          <a:prstGeom prst="rect">
            <a:avLst/>
          </a:prstGeom>
        </p:spPr>
        <p:txBody>
          <a:bodyPr wrap="square">
            <a:spAutoFit/>
          </a:bodyPr>
          <a:lstStyle/>
          <a:p>
            <a:pPr marL="342900" indent="-342900">
              <a:buFont typeface="Arial"/>
              <a:buChar char="•"/>
            </a:pPr>
            <a:r>
              <a:rPr lang="en-GB" sz="2400" dirty="0"/>
              <a:t>We submit this on the cluster </a:t>
            </a:r>
            <a:r>
              <a:rPr lang="mr-IN" sz="2400" dirty="0"/>
              <a:t>–</a:t>
            </a:r>
            <a:r>
              <a:rPr lang="en-GB" sz="2400" dirty="0"/>
              <a:t> so cd to your submit scripts directory and type </a:t>
            </a:r>
            <a:r>
              <a:rPr lang="en-GB" sz="2400" dirty="0" err="1"/>
              <a:t>qsub</a:t>
            </a:r>
            <a:r>
              <a:rPr lang="en-GB" sz="2400" dirty="0"/>
              <a:t> </a:t>
            </a:r>
            <a:r>
              <a:rPr lang="en-GB" sz="2400" dirty="0" err="1"/>
              <a:t>run_Admixture.sh</a:t>
            </a:r>
            <a:r>
              <a:rPr lang="en-GB" sz="2400" dirty="0"/>
              <a:t> followed by enter. This is a relatively </a:t>
            </a:r>
            <a:r>
              <a:rPr lang="en-GB" sz="2400" dirty="0" smtClean="0"/>
              <a:t>small </a:t>
            </a:r>
            <a:r>
              <a:rPr lang="en-GB" sz="2400" dirty="0"/>
              <a:t>dataset so will only take a couple of </a:t>
            </a:r>
            <a:r>
              <a:rPr lang="en-GB" sz="2400" dirty="0" err="1" smtClean="0"/>
              <a:t>mins</a:t>
            </a:r>
            <a:r>
              <a:rPr lang="en-GB" sz="2400" dirty="0" smtClean="0"/>
              <a:t> to run</a:t>
            </a:r>
          </a:p>
          <a:p>
            <a:endParaRPr lang="en-GB" sz="2400" dirty="0" smtClean="0"/>
          </a:p>
          <a:p>
            <a:pPr marL="342900" indent="-342900">
              <a:buFont typeface="Arial"/>
              <a:buChar char="•"/>
            </a:pPr>
            <a:endParaRPr lang="en-GB" sz="2400" dirty="0" smtClean="0"/>
          </a:p>
          <a:p>
            <a:pPr marL="342900" indent="-342900">
              <a:buFont typeface="Arial"/>
              <a:buChar char="•"/>
            </a:pPr>
            <a:endParaRPr lang="en-GB" sz="2400" dirty="0" smtClean="0"/>
          </a:p>
          <a:p>
            <a:pPr marL="342900" indent="-342900">
              <a:buFont typeface="Arial"/>
              <a:buChar char="•"/>
            </a:pPr>
            <a:endParaRPr lang="en-GB" sz="2400" dirty="0"/>
          </a:p>
          <a:p>
            <a:pPr marL="342900" indent="-342900">
              <a:buFont typeface="Arial"/>
              <a:buChar char="•"/>
            </a:pPr>
            <a:endParaRPr lang="en-GB" sz="2400" dirty="0" smtClean="0"/>
          </a:p>
          <a:p>
            <a:pPr marL="342900" indent="-342900">
              <a:buFont typeface="Arial"/>
              <a:buChar char="•"/>
            </a:pPr>
            <a:endParaRPr lang="en-GB" sz="2400" dirty="0" smtClean="0"/>
          </a:p>
          <a:p>
            <a:pPr marL="342900" indent="-342900">
              <a:buFont typeface="Arial"/>
              <a:buChar char="•"/>
            </a:pPr>
            <a:endParaRPr lang="en-GB" sz="2400" dirty="0"/>
          </a:p>
          <a:p>
            <a:pPr marL="342900" indent="-342900">
              <a:buFont typeface="Arial"/>
              <a:buChar char="•"/>
            </a:pPr>
            <a:r>
              <a:rPr lang="en-GB" sz="2400" dirty="0" smtClean="0"/>
              <a:t>When it has finished you will receive an email notification (if you edited your scripts to change the email notifications)</a:t>
            </a:r>
          </a:p>
          <a:p>
            <a:pPr marL="342900" indent="-342900">
              <a:buFont typeface="Arial"/>
              <a:buChar char="•"/>
            </a:pPr>
            <a:endParaRPr lang="en-GB" sz="2400" dirty="0" smtClean="0"/>
          </a:p>
          <a:p>
            <a:pPr marL="342900" indent="-342900">
              <a:buFont typeface="Arial"/>
              <a:buChar char="•"/>
            </a:pPr>
            <a:endParaRPr lang="en-GB" sz="2400" dirty="0"/>
          </a:p>
          <a:p>
            <a:pPr marL="342900" indent="-342900">
              <a:buFont typeface="Arial"/>
              <a:buChar char="•"/>
            </a:pPr>
            <a:endParaRPr lang="en-GB" sz="2400" dirty="0"/>
          </a:p>
          <a:p>
            <a:endParaRPr lang="en-GB" sz="2400" dirty="0" smtClean="0"/>
          </a:p>
          <a:p>
            <a:pPr marL="342900" indent="-342900">
              <a:buFont typeface="Arial"/>
              <a:buChar char="•"/>
            </a:pPr>
            <a:endParaRPr lang="en-GB" sz="2400" dirty="0" smtClean="0"/>
          </a:p>
          <a:p>
            <a:pPr marL="342900" indent="-342900">
              <a:buFont typeface="Arial"/>
              <a:buChar char="•"/>
            </a:pPr>
            <a:endParaRPr lang="en-GB" sz="2400" dirty="0" smtClean="0"/>
          </a:p>
          <a:p>
            <a:endParaRPr lang="en-US" sz="2400" dirty="0" smtClean="0"/>
          </a:p>
        </p:txBody>
      </p:sp>
      <p:pic>
        <p:nvPicPr>
          <p:cNvPr id="8" name="Picture 7" descr="Screenshot 2019-10-14 at 09.54.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33" y="3064257"/>
            <a:ext cx="7928429" cy="1206500"/>
          </a:xfrm>
          <a:prstGeom prst="rect">
            <a:avLst/>
          </a:prstGeom>
        </p:spPr>
      </p:pic>
    </p:spTree>
    <p:extLst>
      <p:ext uri="{BB962C8B-B14F-4D97-AF65-F5344CB8AC3E}">
        <p14:creationId xmlns:p14="http://schemas.microsoft.com/office/powerpoint/2010/main" val="227760951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Population structure - Admixture</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98778" y="1091623"/>
            <a:ext cx="8791221" cy="6370974"/>
          </a:xfrm>
          <a:prstGeom prst="rect">
            <a:avLst/>
          </a:prstGeom>
        </p:spPr>
        <p:txBody>
          <a:bodyPr wrap="square">
            <a:spAutoFit/>
          </a:bodyPr>
          <a:lstStyle/>
          <a:p>
            <a:pPr marL="342900" indent="-342900">
              <a:buFont typeface="Arial"/>
              <a:buChar char="•"/>
            </a:pPr>
            <a:r>
              <a:rPr lang="en-GB" sz="2400" dirty="0" smtClean="0"/>
              <a:t>The job log file (in /public/$USER/work/</a:t>
            </a:r>
            <a:r>
              <a:rPr lang="en-GB" sz="2400" dirty="0" err="1" smtClean="0"/>
              <a:t>Lflavomaculatus</a:t>
            </a:r>
            <a:r>
              <a:rPr lang="en-GB" sz="2400" dirty="0" smtClean="0"/>
              <a:t>/</a:t>
            </a:r>
            <a:r>
              <a:rPr lang="en-GB" sz="2400" dirty="0" err="1" smtClean="0"/>
              <a:t>job_logs</a:t>
            </a:r>
            <a:r>
              <a:rPr lang="en-GB" sz="2400" dirty="0" smtClean="0"/>
              <a:t>) contains the output from the Admixture run, have a look at it</a:t>
            </a:r>
          </a:p>
          <a:p>
            <a:pPr marL="342900" indent="-342900">
              <a:buFont typeface="Arial"/>
              <a:buChar char="•"/>
            </a:pPr>
            <a:endParaRPr lang="en-GB" sz="2400" dirty="0"/>
          </a:p>
          <a:p>
            <a:pPr marL="342900" indent="-342900">
              <a:buFont typeface="Arial"/>
              <a:buChar char="•"/>
            </a:pPr>
            <a:r>
              <a:rPr lang="en-GB" sz="2400" dirty="0" smtClean="0"/>
              <a:t>Within the script we already used </a:t>
            </a:r>
            <a:r>
              <a:rPr lang="en-GB" sz="2400" dirty="0" err="1" smtClean="0"/>
              <a:t>grep</a:t>
            </a:r>
            <a:r>
              <a:rPr lang="en-GB" sz="2400" dirty="0" smtClean="0"/>
              <a:t> on the last line to grab the CV values for each iteration of k and send them to an output file. So in /public/$USER/work/</a:t>
            </a:r>
            <a:r>
              <a:rPr lang="en-GB" sz="2400" dirty="0" err="1" smtClean="0"/>
              <a:t>Lflavomaculatus</a:t>
            </a:r>
            <a:r>
              <a:rPr lang="en-GB" sz="2400" dirty="0" smtClean="0"/>
              <a:t>/Admixture/ </a:t>
            </a:r>
            <a:r>
              <a:rPr lang="en-GB" sz="2400" dirty="0"/>
              <a:t>there is a </a:t>
            </a:r>
            <a:r>
              <a:rPr lang="en-GB" sz="2400" dirty="0" err="1" smtClean="0"/>
              <a:t>RESULTS_Lflavomaculatus_admixture.txt</a:t>
            </a:r>
            <a:r>
              <a:rPr lang="en-GB" sz="2400" dirty="0" smtClean="0"/>
              <a:t> file </a:t>
            </a:r>
          </a:p>
          <a:p>
            <a:endParaRPr lang="en-GB" sz="2400" dirty="0" smtClean="0"/>
          </a:p>
          <a:p>
            <a:pPr marL="342900" indent="-342900">
              <a:buFont typeface="Arial"/>
              <a:buChar char="•"/>
            </a:pPr>
            <a:r>
              <a:rPr lang="en-GB" sz="2400" dirty="0" smtClean="0"/>
              <a:t>Let’s visualise that in R using the </a:t>
            </a:r>
            <a:r>
              <a:rPr lang="en-GB" sz="2400" b="1" u="sng" dirty="0" smtClean="0"/>
              <a:t>1_PLOT_ADMIXTURE.R</a:t>
            </a:r>
            <a:r>
              <a:rPr lang="en-GB" sz="2400" dirty="0" smtClean="0"/>
              <a:t> script. To get the file on your computer you can either drag and drop from your FTP client (</a:t>
            </a:r>
            <a:r>
              <a:rPr lang="en-GB" sz="2400" dirty="0" err="1" smtClean="0"/>
              <a:t>Cyberduck</a:t>
            </a:r>
            <a:r>
              <a:rPr lang="en-GB" sz="2400" dirty="0" smtClean="0"/>
              <a:t> or </a:t>
            </a:r>
            <a:r>
              <a:rPr lang="en-GB" sz="2400" dirty="0" err="1" smtClean="0"/>
              <a:t>FileZilla</a:t>
            </a:r>
            <a:r>
              <a:rPr lang="en-GB" sz="2400" dirty="0" smtClean="0"/>
              <a:t>) or use </a:t>
            </a:r>
            <a:r>
              <a:rPr lang="en-GB" sz="2400" dirty="0" err="1" smtClean="0"/>
              <a:t>rsync</a:t>
            </a:r>
            <a:r>
              <a:rPr lang="en-GB" sz="2400" dirty="0" smtClean="0"/>
              <a:t>:</a:t>
            </a:r>
          </a:p>
          <a:p>
            <a:pPr marL="342900" indent="-342900">
              <a:buFont typeface="Arial"/>
              <a:buChar char="•"/>
            </a:pPr>
            <a:endParaRPr lang="en-GB" sz="2400" dirty="0"/>
          </a:p>
          <a:p>
            <a:pPr marL="342900" indent="-342900">
              <a:buFont typeface="Arial"/>
              <a:buChar char="•"/>
            </a:pPr>
            <a:r>
              <a:rPr lang="en-GB" sz="2400" dirty="0" err="1"/>
              <a:t>rsync</a:t>
            </a:r>
            <a:r>
              <a:rPr lang="en-GB" sz="2400" dirty="0"/>
              <a:t> </a:t>
            </a:r>
            <a:r>
              <a:rPr lang="en-GB" sz="2400" dirty="0">
                <a:solidFill>
                  <a:srgbClr val="F79646"/>
                </a:solidFill>
              </a:rPr>
              <a:t>--dry-run </a:t>
            </a:r>
            <a:r>
              <a:rPr lang="en-GB" sz="2400" dirty="0"/>
              <a:t>-</a:t>
            </a:r>
            <a:r>
              <a:rPr lang="en-GB" sz="2400" dirty="0" err="1"/>
              <a:t>avhP</a:t>
            </a:r>
            <a:r>
              <a:rPr lang="en-GB" sz="2400" dirty="0"/>
              <a:t> -e '</a:t>
            </a:r>
            <a:r>
              <a:rPr lang="en-GB" sz="2400" dirty="0" err="1"/>
              <a:t>ssh</a:t>
            </a:r>
            <a:r>
              <a:rPr lang="en-GB" sz="2400" dirty="0"/>
              <a:t> -p 8022' -r </a:t>
            </a:r>
            <a:r>
              <a:rPr lang="en-GB" sz="2400" dirty="0" err="1"/>
              <a:t>barratt@localhost</a:t>
            </a:r>
            <a:r>
              <a:rPr lang="en-GB" sz="2400" dirty="0"/>
              <a:t>:/public/</a:t>
            </a:r>
            <a:r>
              <a:rPr lang="en-GB" sz="2400" dirty="0" err="1"/>
              <a:t>barratt</a:t>
            </a:r>
            <a:r>
              <a:rPr lang="en-GB" sz="2400" dirty="0"/>
              <a:t>/ /Users/</a:t>
            </a:r>
            <a:r>
              <a:rPr lang="en-GB" sz="2400" dirty="0" err="1"/>
              <a:t>chris</a:t>
            </a:r>
            <a:r>
              <a:rPr lang="en-GB" sz="2400" dirty="0"/>
              <a:t>/</a:t>
            </a:r>
            <a:r>
              <a:rPr lang="en-GB" sz="2400" dirty="0" smtClean="0"/>
              <a:t>Desktop/Workshop_2/</a:t>
            </a:r>
            <a:endParaRPr lang="en-GB" sz="2400" dirty="0"/>
          </a:p>
          <a:p>
            <a:pPr marL="342900" indent="-342900">
              <a:buFont typeface="Arial"/>
              <a:buChar char="•"/>
            </a:pPr>
            <a:endParaRPr lang="en-GB" sz="2400" dirty="0" smtClean="0"/>
          </a:p>
          <a:p>
            <a:pPr marL="342900" indent="-342900">
              <a:buFont typeface="Arial"/>
              <a:buChar char="•"/>
            </a:pPr>
            <a:endParaRPr lang="en-GB" sz="2400" dirty="0"/>
          </a:p>
          <a:p>
            <a:endParaRPr lang="en-GB" sz="2400" dirty="0" smtClean="0"/>
          </a:p>
        </p:txBody>
      </p:sp>
    </p:spTree>
    <p:extLst>
      <p:ext uri="{BB962C8B-B14F-4D97-AF65-F5344CB8AC3E}">
        <p14:creationId xmlns:p14="http://schemas.microsoft.com/office/powerpoint/2010/main" val="219564718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Population structure - Admixture</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3" name="Picture 2" descr="Screenshot 2019-10-14 at 10.54.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516" y="937831"/>
            <a:ext cx="5759483" cy="5867137"/>
          </a:xfrm>
          <a:prstGeom prst="rect">
            <a:avLst/>
          </a:prstGeom>
        </p:spPr>
      </p:pic>
    </p:spTree>
    <p:extLst>
      <p:ext uri="{BB962C8B-B14F-4D97-AF65-F5344CB8AC3E}">
        <p14:creationId xmlns:p14="http://schemas.microsoft.com/office/powerpoint/2010/main" val="334729384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Population structure - Admixture</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5" name="Picture 4" descr="Screenshot 2019-10-14 at 10.26.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7" y="2671717"/>
            <a:ext cx="8868544" cy="4022976"/>
          </a:xfrm>
          <a:prstGeom prst="rect">
            <a:avLst/>
          </a:prstGeom>
        </p:spPr>
      </p:pic>
      <p:sp>
        <p:nvSpPr>
          <p:cNvPr id="6" name="Rectangle 5"/>
          <p:cNvSpPr/>
          <p:nvPr/>
        </p:nvSpPr>
        <p:spPr>
          <a:xfrm>
            <a:off x="395112" y="1003280"/>
            <a:ext cx="8466666" cy="1569660"/>
          </a:xfrm>
          <a:prstGeom prst="rect">
            <a:avLst/>
          </a:prstGeom>
        </p:spPr>
        <p:txBody>
          <a:bodyPr wrap="square">
            <a:spAutoFit/>
          </a:bodyPr>
          <a:lstStyle/>
          <a:p>
            <a:pPr marL="342900" indent="-342900">
              <a:buFont typeface="Arial"/>
              <a:buChar char="•"/>
            </a:pPr>
            <a:r>
              <a:rPr lang="en-GB" sz="2400" dirty="0" smtClean="0"/>
              <a:t>So k=4 seems to be a fairly good description of the structure for this data, population structure is fairly straightforward to interpret in this case</a:t>
            </a:r>
          </a:p>
          <a:p>
            <a:pPr marL="342900" indent="-342900">
              <a:buFont typeface="Arial"/>
              <a:buChar char="•"/>
            </a:pPr>
            <a:r>
              <a:rPr lang="en-GB" sz="2400" dirty="0" smtClean="0"/>
              <a:t>Note that we do have some admixture between some pops!</a:t>
            </a:r>
            <a:endParaRPr lang="en-GB" sz="2400" dirty="0"/>
          </a:p>
        </p:txBody>
      </p:sp>
      <p:sp>
        <p:nvSpPr>
          <p:cNvPr id="7" name="Rectangle 6"/>
          <p:cNvSpPr/>
          <p:nvPr/>
        </p:nvSpPr>
        <p:spPr>
          <a:xfrm>
            <a:off x="5432777" y="2671717"/>
            <a:ext cx="987779" cy="4022976"/>
          </a:xfrm>
          <a:prstGeom prst="rect">
            <a:avLst/>
          </a:prstGeom>
          <a:solidFill>
            <a:srgbClr val="FF0000">
              <a:alpha val="29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5275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Population structure - DAPC </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8" name="Rectangle 7"/>
          <p:cNvSpPr/>
          <p:nvPr/>
        </p:nvSpPr>
        <p:spPr>
          <a:xfrm>
            <a:off x="366896" y="1278157"/>
            <a:ext cx="8636000" cy="5262979"/>
          </a:xfrm>
          <a:prstGeom prst="rect">
            <a:avLst/>
          </a:prstGeom>
        </p:spPr>
        <p:txBody>
          <a:bodyPr wrap="square">
            <a:spAutoFit/>
          </a:bodyPr>
          <a:lstStyle/>
          <a:p>
            <a:pPr marL="342900" indent="-342900">
              <a:buFont typeface="Arial"/>
              <a:buChar char="•"/>
            </a:pPr>
            <a:r>
              <a:rPr lang="en-GB" sz="2400" dirty="0" smtClean="0">
                <a:solidFill>
                  <a:srgbClr val="000000"/>
                </a:solidFill>
              </a:rPr>
              <a:t>What is DAPC? Discriminant function Analysis of Principal Components (</a:t>
            </a:r>
            <a:r>
              <a:rPr lang="en-GB" sz="2400" dirty="0" err="1" smtClean="0">
                <a:solidFill>
                  <a:srgbClr val="000000"/>
                </a:solidFill>
              </a:rPr>
              <a:t>Jombart</a:t>
            </a:r>
            <a:r>
              <a:rPr lang="en-GB" sz="2400" dirty="0" smtClean="0">
                <a:solidFill>
                  <a:srgbClr val="000000"/>
                </a:solidFill>
              </a:rPr>
              <a:t> et al. 2010)</a:t>
            </a:r>
          </a:p>
          <a:p>
            <a:pPr marL="342900" indent="-342900">
              <a:buFont typeface="Arial"/>
              <a:buChar char="•"/>
            </a:pPr>
            <a:endParaRPr lang="en-GB" sz="2400" dirty="0">
              <a:solidFill>
                <a:srgbClr val="FF0000"/>
              </a:solidFill>
            </a:endParaRPr>
          </a:p>
          <a:p>
            <a:pPr marL="342900" indent="-342900">
              <a:buFont typeface="Arial"/>
              <a:buChar char="•"/>
            </a:pPr>
            <a:r>
              <a:rPr lang="en-GB" sz="2400" dirty="0" smtClean="0"/>
              <a:t>Admixture is great, but it assumes your loci are in Hardy-Weinberg equilibrium, which is often not the case, and you also very probably have individuals which are related. Best to try a few other methods which can give your more confidence in your population structure analyses</a:t>
            </a:r>
            <a:r>
              <a:rPr lang="mr-IN" sz="2400" dirty="0" smtClean="0"/>
              <a:t>…</a:t>
            </a:r>
            <a:endParaRPr lang="en-GB" sz="2400" dirty="0" smtClean="0"/>
          </a:p>
          <a:p>
            <a:pPr marL="342900" indent="-342900">
              <a:buFont typeface="Arial"/>
              <a:buChar char="•"/>
            </a:pPr>
            <a:endParaRPr lang="en-GB" sz="2400" dirty="0"/>
          </a:p>
          <a:p>
            <a:pPr marL="342900" indent="-342900">
              <a:buFont typeface="Arial"/>
              <a:buChar char="•"/>
            </a:pPr>
            <a:r>
              <a:rPr lang="en-GB" sz="2400" dirty="0" smtClean="0"/>
              <a:t>DAPC is one such method free from HWE assumptions, and the algorithm works slightly differently so it is independent from Admixture. A good tutorial can be found </a:t>
            </a:r>
            <a:r>
              <a:rPr lang="en-GB" sz="2400" dirty="0" smtClean="0">
                <a:hlinkClick r:id="rId3"/>
              </a:rPr>
              <a:t>here</a:t>
            </a:r>
            <a:r>
              <a:rPr lang="en-GB" sz="2400" dirty="0" smtClean="0"/>
              <a:t> (we will do an exercise modified from this)</a:t>
            </a:r>
          </a:p>
          <a:p>
            <a:pPr marL="342900" indent="-342900">
              <a:buFont typeface="Arial"/>
              <a:buChar char="•"/>
            </a:pPr>
            <a:endParaRPr lang="en-US" sz="2400" dirty="0" smtClean="0"/>
          </a:p>
        </p:txBody>
      </p:sp>
    </p:spTree>
    <p:extLst>
      <p:ext uri="{BB962C8B-B14F-4D97-AF65-F5344CB8AC3E}">
        <p14:creationId xmlns:p14="http://schemas.microsoft.com/office/powerpoint/2010/main" val="244909672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Population structure - DAPC </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5" name="Picture 4" descr="Screenshot 2019-10-14 at 14.37.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777" y="1237963"/>
            <a:ext cx="7309556" cy="49686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9005041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Population structure - DAPC </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1" y="1230200"/>
            <a:ext cx="8636000" cy="1569660"/>
          </a:xfrm>
          <a:prstGeom prst="rect">
            <a:avLst/>
          </a:prstGeom>
        </p:spPr>
        <p:txBody>
          <a:bodyPr wrap="square">
            <a:spAutoFit/>
          </a:bodyPr>
          <a:lstStyle/>
          <a:p>
            <a:pPr marL="342900" indent="-342900">
              <a:buFont typeface="Arial"/>
              <a:buChar char="•"/>
            </a:pPr>
            <a:r>
              <a:rPr lang="en-GB" sz="2400" dirty="0" smtClean="0"/>
              <a:t>For DAPC population </a:t>
            </a:r>
            <a:r>
              <a:rPr lang="en-GB" sz="2400" dirty="0" err="1" smtClean="0"/>
              <a:t>stucture</a:t>
            </a:r>
            <a:r>
              <a:rPr lang="en-GB" sz="2400" dirty="0" smtClean="0"/>
              <a:t> analyses the .</a:t>
            </a:r>
            <a:r>
              <a:rPr lang="en-GB" sz="2400" dirty="0" err="1" smtClean="0"/>
              <a:t>str</a:t>
            </a:r>
            <a:r>
              <a:rPr lang="en-GB" sz="2400" dirty="0" smtClean="0"/>
              <a:t> file output from Stacks contains all the info we need. However we can delete the first 2 lines output by Stacks (they are not necessary and other programs don’t like it)</a:t>
            </a:r>
            <a:endParaRPr lang="en-US" sz="2400" dirty="0" smtClean="0"/>
          </a:p>
        </p:txBody>
      </p:sp>
      <p:pic>
        <p:nvPicPr>
          <p:cNvPr id="3" name="Picture 2" descr="Screenshot 2019-10-15 at 10.19.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1" y="3238720"/>
            <a:ext cx="8651672" cy="3097169"/>
          </a:xfrm>
          <a:prstGeom prst="rect">
            <a:avLst/>
          </a:prstGeom>
        </p:spPr>
      </p:pic>
    </p:spTree>
    <p:extLst>
      <p:ext uri="{BB962C8B-B14F-4D97-AF65-F5344CB8AC3E}">
        <p14:creationId xmlns:p14="http://schemas.microsoft.com/office/powerpoint/2010/main" val="184344659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Population structure - DAPC</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1" y="1230200"/>
            <a:ext cx="8636000" cy="830997"/>
          </a:xfrm>
          <a:prstGeom prst="rect">
            <a:avLst/>
          </a:prstGeom>
        </p:spPr>
        <p:txBody>
          <a:bodyPr wrap="square">
            <a:spAutoFit/>
          </a:bodyPr>
          <a:lstStyle/>
          <a:p>
            <a:pPr marL="342900" indent="-342900">
              <a:buFont typeface="Arial"/>
              <a:buChar char="•"/>
            </a:pPr>
            <a:r>
              <a:rPr lang="en-GB" sz="2400" dirty="0" smtClean="0"/>
              <a:t>We can use PGDspider2.jar to convert the files we need (from STRUCTURE to FSTAT for DAPC)</a:t>
            </a:r>
            <a:endParaRPr lang="en-US" sz="2400" dirty="0" smtClean="0"/>
          </a:p>
        </p:txBody>
      </p:sp>
      <p:pic>
        <p:nvPicPr>
          <p:cNvPr id="3" name="Picture 2" descr="Screenshot 2019-10-10 at 14.05.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538" y="2344616"/>
            <a:ext cx="7469546" cy="4160606"/>
          </a:xfrm>
          <a:prstGeom prst="rect">
            <a:avLst/>
          </a:prstGeom>
        </p:spPr>
      </p:pic>
    </p:spTree>
    <p:extLst>
      <p:ext uri="{BB962C8B-B14F-4D97-AF65-F5344CB8AC3E}">
        <p14:creationId xmlns:p14="http://schemas.microsoft.com/office/powerpoint/2010/main" val="294841312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Population structure - DAPC</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8" name="Picture 7" descr="Screenshot 2019-10-10 at 14.07.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51" y="2266445"/>
            <a:ext cx="4479552" cy="4308231"/>
          </a:xfrm>
          <a:prstGeom prst="rect">
            <a:avLst/>
          </a:prstGeom>
        </p:spPr>
      </p:pic>
      <p:pic>
        <p:nvPicPr>
          <p:cNvPr id="9" name="Picture 8" descr="Screenshot 2019-10-10 at 14.07.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5126" y="2256677"/>
            <a:ext cx="4479798" cy="4318000"/>
          </a:xfrm>
          <a:prstGeom prst="rect">
            <a:avLst/>
          </a:prstGeom>
        </p:spPr>
      </p:pic>
      <p:sp>
        <p:nvSpPr>
          <p:cNvPr id="10" name="Rectangle 9"/>
          <p:cNvSpPr/>
          <p:nvPr/>
        </p:nvSpPr>
        <p:spPr>
          <a:xfrm>
            <a:off x="254001" y="1230200"/>
            <a:ext cx="8636000" cy="830997"/>
          </a:xfrm>
          <a:prstGeom prst="rect">
            <a:avLst/>
          </a:prstGeom>
        </p:spPr>
        <p:txBody>
          <a:bodyPr wrap="square">
            <a:spAutoFit/>
          </a:bodyPr>
          <a:lstStyle/>
          <a:p>
            <a:pPr marL="342900" indent="-342900">
              <a:buFont typeface="Arial"/>
              <a:buChar char="•"/>
            </a:pPr>
            <a:r>
              <a:rPr lang="en-GB" sz="2400" dirty="0" smtClean="0"/>
              <a:t>We can use PGDspider2.jar to convert the files we need (from STRUCTURE to FSTAT for DAPC)</a:t>
            </a:r>
            <a:endParaRPr lang="en-US" sz="2400" dirty="0" smtClean="0"/>
          </a:p>
        </p:txBody>
      </p:sp>
    </p:spTree>
    <p:extLst>
      <p:ext uri="{BB962C8B-B14F-4D97-AF65-F5344CB8AC3E}">
        <p14:creationId xmlns:p14="http://schemas.microsoft.com/office/powerpoint/2010/main" val="249347251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Population structure - DAPC</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10" name="Rectangle 9"/>
          <p:cNvSpPr/>
          <p:nvPr/>
        </p:nvSpPr>
        <p:spPr>
          <a:xfrm>
            <a:off x="254001" y="1103201"/>
            <a:ext cx="8636000" cy="1200328"/>
          </a:xfrm>
          <a:prstGeom prst="rect">
            <a:avLst/>
          </a:prstGeom>
        </p:spPr>
        <p:txBody>
          <a:bodyPr wrap="square">
            <a:spAutoFit/>
          </a:bodyPr>
          <a:lstStyle/>
          <a:p>
            <a:pPr marL="342900" indent="-342900">
              <a:buFont typeface="Arial"/>
              <a:buChar char="•"/>
            </a:pPr>
            <a:r>
              <a:rPr lang="en-GB" sz="2400" dirty="0" smtClean="0"/>
              <a:t>Now with the resulting .</a:t>
            </a:r>
            <a:r>
              <a:rPr lang="en-GB" sz="2400" dirty="0" err="1" smtClean="0"/>
              <a:t>dat</a:t>
            </a:r>
            <a:r>
              <a:rPr lang="en-GB" sz="2400" dirty="0" smtClean="0"/>
              <a:t> file we can run DAPC with the script </a:t>
            </a:r>
            <a:r>
              <a:rPr lang="en-GB" sz="2400" b="1" dirty="0" smtClean="0"/>
              <a:t>2_RUN_AND_PLOT_DAPC.R</a:t>
            </a:r>
            <a:r>
              <a:rPr lang="en-GB" sz="2400" dirty="0" smtClean="0"/>
              <a:t> - Run the first 5 lines (this will take a few </a:t>
            </a:r>
            <a:r>
              <a:rPr lang="en-GB" sz="2400" dirty="0" err="1" smtClean="0"/>
              <a:t>mins</a:t>
            </a:r>
            <a:r>
              <a:rPr lang="en-GB" sz="2400" dirty="0" smtClean="0"/>
              <a:t>)</a:t>
            </a:r>
            <a:endParaRPr lang="en-US" sz="2400" dirty="0" smtClean="0"/>
          </a:p>
        </p:txBody>
      </p:sp>
      <p:pic>
        <p:nvPicPr>
          <p:cNvPr id="3" name="Picture 2" descr="Screenshot 2019-10-10 at 14.19.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698" y="2318469"/>
            <a:ext cx="6174526" cy="4390119"/>
          </a:xfrm>
          <a:prstGeom prst="rect">
            <a:avLst/>
          </a:prstGeom>
        </p:spPr>
      </p:pic>
    </p:spTree>
    <p:extLst>
      <p:ext uri="{BB962C8B-B14F-4D97-AF65-F5344CB8AC3E}">
        <p14:creationId xmlns:p14="http://schemas.microsoft.com/office/powerpoint/2010/main" val="169982143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sp>
        <p:nvSpPr>
          <p:cNvPr id="4" name="Title 3"/>
          <p:cNvSpPr>
            <a:spLocks noGrp="1"/>
          </p:cNvSpPr>
          <p:nvPr>
            <p:ph type="ctrTitle"/>
          </p:nvPr>
        </p:nvSpPr>
        <p:spPr/>
        <p:txBody>
          <a:bodyPr/>
          <a:lstStyle/>
          <a:p>
            <a:endParaRPr lang="en-US" dirty="0"/>
          </a:p>
        </p:txBody>
      </p:sp>
      <p:sp>
        <p:nvSpPr>
          <p:cNvPr id="5" name="Rectangle 4"/>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smtClean="0"/>
              <a:t> What are we doing today?</a:t>
            </a:r>
            <a:endParaRPr lang="en-US" sz="3200" dirty="0"/>
          </a:p>
        </p:txBody>
      </p:sp>
      <p:sp>
        <p:nvSpPr>
          <p:cNvPr id="7" name="Rectangle 6"/>
          <p:cNvSpPr/>
          <p:nvPr/>
        </p:nvSpPr>
        <p:spPr>
          <a:xfrm>
            <a:off x="416857" y="1439376"/>
            <a:ext cx="8323729" cy="4893647"/>
          </a:xfrm>
          <a:prstGeom prst="rect">
            <a:avLst/>
          </a:prstGeom>
        </p:spPr>
        <p:txBody>
          <a:bodyPr wrap="square">
            <a:spAutoFit/>
          </a:bodyPr>
          <a:lstStyle/>
          <a:p>
            <a:pPr marL="342900" indent="-342900">
              <a:buFont typeface="Arial"/>
              <a:buChar char="•"/>
            </a:pPr>
            <a:r>
              <a:rPr lang="en-GB" sz="2400" dirty="0" smtClean="0"/>
              <a:t>We already did a workshop in May based on the background, sampling design and </a:t>
            </a:r>
            <a:r>
              <a:rPr lang="en-GB" sz="2400" dirty="0" err="1" smtClean="0"/>
              <a:t>bioinformatic</a:t>
            </a:r>
            <a:r>
              <a:rPr lang="en-GB" sz="2400" dirty="0" smtClean="0"/>
              <a:t> processing of RAD-</a:t>
            </a:r>
            <a:r>
              <a:rPr lang="en-GB" sz="2400" dirty="0" err="1" smtClean="0"/>
              <a:t>seq</a:t>
            </a:r>
            <a:r>
              <a:rPr lang="en-GB" sz="2400" dirty="0" smtClean="0"/>
              <a:t> data</a:t>
            </a:r>
            <a:r>
              <a:rPr lang="en-US" sz="2400" dirty="0" smtClean="0"/>
              <a:t> with a HPC cluster (little refresher first)</a:t>
            </a:r>
          </a:p>
          <a:p>
            <a:pPr marL="342900" indent="-342900">
              <a:buFont typeface="Arial"/>
              <a:buChar char="•"/>
            </a:pPr>
            <a:endParaRPr lang="en-US" sz="2400" dirty="0" smtClean="0"/>
          </a:p>
          <a:p>
            <a:endParaRPr lang="en-US" sz="2400" dirty="0" smtClean="0"/>
          </a:p>
          <a:p>
            <a:pPr marL="342900" indent="-342900">
              <a:buFont typeface="Arial"/>
              <a:buChar char="•"/>
            </a:pPr>
            <a:endParaRPr lang="en-US" sz="2400" dirty="0"/>
          </a:p>
          <a:p>
            <a:pPr marL="342900" indent="-342900">
              <a:buFont typeface="Wingdings" charset="2"/>
              <a:buChar char="Ø"/>
            </a:pPr>
            <a:r>
              <a:rPr lang="en-US" sz="2400" dirty="0" smtClean="0"/>
              <a:t>Now we are looking at how to run and interpret 6 independent downstream analyses to make sense of our data: </a:t>
            </a:r>
          </a:p>
          <a:p>
            <a:pPr marL="342900" indent="-342900">
              <a:buFont typeface="Arial"/>
              <a:buChar char="•"/>
            </a:pPr>
            <a:r>
              <a:rPr lang="en-US" sz="2400" dirty="0" smtClean="0"/>
              <a:t>Population structure (Admixture, DAPC)</a:t>
            </a:r>
          </a:p>
          <a:p>
            <a:pPr marL="342900" indent="-342900">
              <a:buFont typeface="Arial"/>
              <a:buChar char="•"/>
            </a:pPr>
            <a:r>
              <a:rPr lang="en-US" sz="2400" dirty="0" smtClean="0"/>
              <a:t>Evolutionary relationships (</a:t>
            </a:r>
            <a:r>
              <a:rPr lang="en-US" sz="2400" dirty="0" err="1" smtClean="0"/>
              <a:t>RAxML</a:t>
            </a:r>
            <a:r>
              <a:rPr lang="en-US" sz="2400" dirty="0" smtClean="0"/>
              <a:t>, </a:t>
            </a:r>
            <a:r>
              <a:rPr lang="en-US" sz="2400" dirty="0" err="1" smtClean="0"/>
              <a:t>SVDquartets</a:t>
            </a:r>
            <a:r>
              <a:rPr lang="en-US" sz="2400" dirty="0" smtClean="0"/>
              <a:t>, SNAPP)</a:t>
            </a:r>
          </a:p>
          <a:p>
            <a:pPr marL="342900" indent="-342900">
              <a:buFont typeface="Arial"/>
              <a:buChar char="•"/>
            </a:pPr>
            <a:r>
              <a:rPr lang="en-US" sz="2400" dirty="0" smtClean="0"/>
              <a:t>Landscape barriers and population connectivity (EEMS)</a:t>
            </a:r>
            <a:endParaRPr lang="en-US" sz="2400" dirty="0"/>
          </a:p>
          <a:p>
            <a:pPr marL="342900" indent="-342900">
              <a:buFont typeface="Arial"/>
              <a:buChar char="•"/>
            </a:pPr>
            <a:r>
              <a:rPr lang="en-US" sz="2400" dirty="0" smtClean="0"/>
              <a:t>Historical demographic inference and hypothesis testing </a:t>
            </a:r>
            <a:r>
              <a:rPr lang="en-US" sz="2400" dirty="0"/>
              <a:t>(∂</a:t>
            </a:r>
            <a:r>
              <a:rPr lang="en-US" sz="2400" dirty="0" err="1"/>
              <a:t>a∂</a:t>
            </a:r>
            <a:r>
              <a:rPr lang="en-US" sz="2400" dirty="0" err="1" smtClean="0"/>
              <a:t>i</a:t>
            </a:r>
            <a:r>
              <a:rPr lang="en-US" sz="2400" dirty="0" smtClean="0"/>
              <a:t>)</a:t>
            </a:r>
          </a:p>
          <a:p>
            <a:pPr marL="342900" indent="-342900">
              <a:buFont typeface="Wingdings" charset="2"/>
              <a:buChar char="Ø"/>
            </a:pPr>
            <a:endParaRPr lang="en-US" sz="2400" dirty="0"/>
          </a:p>
        </p:txBody>
      </p:sp>
    </p:spTree>
    <p:extLst>
      <p:ext uri="{BB962C8B-B14F-4D97-AF65-F5344CB8AC3E}">
        <p14:creationId xmlns:p14="http://schemas.microsoft.com/office/powerpoint/2010/main" val="16691543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fad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fade">
                                      <p:cBhvr>
                                        <p:cTn id="17" dur="500"/>
                                        <p:tgtEl>
                                          <p:spTgt spid="7">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fade">
                                      <p:cBhvr>
                                        <p:cTn id="22" dur="500"/>
                                        <p:tgtEl>
                                          <p:spTgt spid="7">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Effect transition="in" filter="fade">
                                      <p:cBhvr>
                                        <p:cTn id="2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Population structure - DAPC</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10" name="Rectangle 9"/>
          <p:cNvSpPr/>
          <p:nvPr/>
        </p:nvSpPr>
        <p:spPr>
          <a:xfrm>
            <a:off x="224119" y="1160522"/>
            <a:ext cx="8008470" cy="830997"/>
          </a:xfrm>
          <a:prstGeom prst="rect">
            <a:avLst/>
          </a:prstGeom>
        </p:spPr>
        <p:txBody>
          <a:bodyPr wrap="square">
            <a:spAutoFit/>
          </a:bodyPr>
          <a:lstStyle/>
          <a:p>
            <a:pPr marL="342900" indent="-342900">
              <a:buFont typeface="Arial"/>
              <a:buChar char="•"/>
            </a:pPr>
            <a:r>
              <a:rPr lang="en-GB" sz="2400" dirty="0" smtClean="0"/>
              <a:t>Enter the value where line starts to level out (in this case at the end)</a:t>
            </a:r>
            <a:endParaRPr lang="en-US" sz="2400"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769" y="2032000"/>
            <a:ext cx="6519878" cy="4668709"/>
          </a:xfrm>
          <a:prstGeom prst="rect">
            <a:avLst/>
          </a:prstGeom>
        </p:spPr>
      </p:pic>
    </p:spTree>
    <p:extLst>
      <p:ext uri="{BB962C8B-B14F-4D97-AF65-F5344CB8AC3E}">
        <p14:creationId xmlns:p14="http://schemas.microsoft.com/office/powerpoint/2010/main" val="345424204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Population structure - DAPC</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289" y="2061197"/>
            <a:ext cx="6596375" cy="4736021"/>
          </a:xfrm>
          <a:prstGeom prst="rect">
            <a:avLst/>
          </a:prstGeom>
        </p:spPr>
      </p:pic>
      <p:sp>
        <p:nvSpPr>
          <p:cNvPr id="9" name="Rectangle 8"/>
          <p:cNvSpPr/>
          <p:nvPr/>
        </p:nvSpPr>
        <p:spPr>
          <a:xfrm>
            <a:off x="254001" y="1103200"/>
            <a:ext cx="8636000" cy="830997"/>
          </a:xfrm>
          <a:prstGeom prst="rect">
            <a:avLst/>
          </a:prstGeom>
        </p:spPr>
        <p:txBody>
          <a:bodyPr wrap="square">
            <a:spAutoFit/>
          </a:bodyPr>
          <a:lstStyle/>
          <a:p>
            <a:pPr marL="342900" indent="-342900">
              <a:buFont typeface="Arial"/>
              <a:buChar char="•"/>
            </a:pPr>
            <a:r>
              <a:rPr lang="en-GB" sz="2400" dirty="0" smtClean="0"/>
              <a:t>Enter how many clusters are present based on the lowest BIC score (Bayesian Information Criterion)</a:t>
            </a:r>
            <a:endParaRPr lang="en-US" sz="2400" dirty="0" smtClean="0"/>
          </a:p>
        </p:txBody>
      </p:sp>
    </p:spTree>
    <p:extLst>
      <p:ext uri="{BB962C8B-B14F-4D97-AF65-F5344CB8AC3E}">
        <p14:creationId xmlns:p14="http://schemas.microsoft.com/office/powerpoint/2010/main" val="267922069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Population structure - DAPC</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Rectangle 8"/>
          <p:cNvSpPr/>
          <p:nvPr/>
        </p:nvSpPr>
        <p:spPr>
          <a:xfrm>
            <a:off x="254001" y="1230200"/>
            <a:ext cx="8636000" cy="1200328"/>
          </a:xfrm>
          <a:prstGeom prst="rect">
            <a:avLst/>
          </a:prstGeom>
        </p:spPr>
        <p:txBody>
          <a:bodyPr wrap="square">
            <a:spAutoFit/>
          </a:bodyPr>
          <a:lstStyle/>
          <a:p>
            <a:pPr marL="342900" indent="-342900">
              <a:buFont typeface="Arial"/>
              <a:buChar char="•"/>
            </a:pPr>
            <a:r>
              <a:rPr lang="en-GB" sz="2400" dirty="0" smtClean="0"/>
              <a:t>Lines 10-13 will give you some info about the data including accurate BIC scores, best k chosen, cluster membership and cluster sizes</a:t>
            </a:r>
            <a:endParaRPr lang="en-US" sz="2400" dirty="0" smtClean="0"/>
          </a:p>
        </p:txBody>
      </p:sp>
      <p:pic>
        <p:nvPicPr>
          <p:cNvPr id="3" name="Picture 2" descr="Screenshot 2019-10-10 at 14.29.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466" y="2918177"/>
            <a:ext cx="8048980" cy="2857971"/>
          </a:xfrm>
          <a:prstGeom prst="rect">
            <a:avLst/>
          </a:prstGeom>
        </p:spPr>
      </p:pic>
    </p:spTree>
    <p:extLst>
      <p:ext uri="{BB962C8B-B14F-4D97-AF65-F5344CB8AC3E}">
        <p14:creationId xmlns:p14="http://schemas.microsoft.com/office/powerpoint/2010/main" val="216144937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Population structure - DAPC</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826" y="1792111"/>
            <a:ext cx="6919730" cy="4961565"/>
          </a:xfrm>
          <a:prstGeom prst="rect">
            <a:avLst/>
          </a:prstGeom>
        </p:spPr>
      </p:pic>
      <p:sp>
        <p:nvSpPr>
          <p:cNvPr id="9" name="Rectangle 8"/>
          <p:cNvSpPr/>
          <p:nvPr/>
        </p:nvSpPr>
        <p:spPr>
          <a:xfrm>
            <a:off x="254001" y="1230200"/>
            <a:ext cx="8636000" cy="830997"/>
          </a:xfrm>
          <a:prstGeom prst="rect">
            <a:avLst/>
          </a:prstGeom>
        </p:spPr>
        <p:txBody>
          <a:bodyPr wrap="square">
            <a:spAutoFit/>
          </a:bodyPr>
          <a:lstStyle/>
          <a:p>
            <a:pPr marL="342900" indent="-342900">
              <a:buFont typeface="Arial"/>
              <a:buChar char="•"/>
            </a:pPr>
            <a:r>
              <a:rPr lang="en-GB" sz="2400" dirty="0" smtClean="0"/>
              <a:t>Choose how many PCs to retain (top of the initial upward curve)</a:t>
            </a:r>
          </a:p>
          <a:p>
            <a:endParaRPr lang="en-US" sz="2400" dirty="0" smtClean="0"/>
          </a:p>
        </p:txBody>
      </p:sp>
    </p:spTree>
    <p:extLst>
      <p:ext uri="{BB962C8B-B14F-4D97-AF65-F5344CB8AC3E}">
        <p14:creationId xmlns:p14="http://schemas.microsoft.com/office/powerpoint/2010/main" val="200959146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Population structure - DAPC</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667" y="1782910"/>
            <a:ext cx="6900332" cy="4934463"/>
          </a:xfrm>
          <a:prstGeom prst="rect">
            <a:avLst/>
          </a:prstGeom>
        </p:spPr>
      </p:pic>
      <p:sp>
        <p:nvSpPr>
          <p:cNvPr id="9" name="Rectangle 8"/>
          <p:cNvSpPr/>
          <p:nvPr/>
        </p:nvSpPr>
        <p:spPr>
          <a:xfrm>
            <a:off x="254000" y="1230200"/>
            <a:ext cx="8762999" cy="830997"/>
          </a:xfrm>
          <a:prstGeom prst="rect">
            <a:avLst/>
          </a:prstGeom>
        </p:spPr>
        <p:txBody>
          <a:bodyPr wrap="square">
            <a:spAutoFit/>
          </a:bodyPr>
          <a:lstStyle/>
          <a:p>
            <a:pPr marL="342900" indent="-342900">
              <a:buFont typeface="Arial"/>
              <a:buChar char="•"/>
            </a:pPr>
            <a:r>
              <a:rPr lang="en-GB" sz="2400" dirty="0" smtClean="0"/>
              <a:t>Choose how many discriminant functions to retain (in this case ,3)</a:t>
            </a:r>
          </a:p>
          <a:p>
            <a:endParaRPr lang="en-US" sz="2400" dirty="0" smtClean="0"/>
          </a:p>
        </p:txBody>
      </p:sp>
    </p:spTree>
    <p:extLst>
      <p:ext uri="{BB962C8B-B14F-4D97-AF65-F5344CB8AC3E}">
        <p14:creationId xmlns:p14="http://schemas.microsoft.com/office/powerpoint/2010/main" val="251020338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Population structure - DAPC</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141" y="1722531"/>
            <a:ext cx="7042860" cy="5043120"/>
          </a:xfrm>
          <a:prstGeom prst="rect">
            <a:avLst/>
          </a:prstGeom>
        </p:spPr>
      </p:pic>
      <p:sp>
        <p:nvSpPr>
          <p:cNvPr id="9" name="Rectangle 8"/>
          <p:cNvSpPr/>
          <p:nvPr/>
        </p:nvSpPr>
        <p:spPr>
          <a:xfrm>
            <a:off x="254001" y="1230200"/>
            <a:ext cx="8636000" cy="830997"/>
          </a:xfrm>
          <a:prstGeom prst="rect">
            <a:avLst/>
          </a:prstGeom>
        </p:spPr>
        <p:txBody>
          <a:bodyPr wrap="square">
            <a:spAutoFit/>
          </a:bodyPr>
          <a:lstStyle/>
          <a:p>
            <a:pPr marL="342900" indent="-342900">
              <a:buFont typeface="Arial"/>
              <a:buChar char="•"/>
            </a:pPr>
            <a:r>
              <a:rPr lang="en-GB" sz="2400" dirty="0" smtClean="0"/>
              <a:t>Lines 17-20 will plot the resulting PCA with 4 clusters</a:t>
            </a:r>
          </a:p>
          <a:p>
            <a:endParaRPr lang="en-US" sz="2400" dirty="0" smtClean="0"/>
          </a:p>
        </p:txBody>
      </p:sp>
    </p:spTree>
    <p:extLst>
      <p:ext uri="{BB962C8B-B14F-4D97-AF65-F5344CB8AC3E}">
        <p14:creationId xmlns:p14="http://schemas.microsoft.com/office/powerpoint/2010/main" val="27596295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Population structure - summary</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3" name="Picture 2" descr="Screenshot 2019-10-14 at 10.59.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28" y="855134"/>
            <a:ext cx="2430371" cy="6034264"/>
          </a:xfrm>
          <a:prstGeom prst="rect">
            <a:avLst/>
          </a:prstGeom>
        </p:spPr>
      </p:pic>
      <p:sp>
        <p:nvSpPr>
          <p:cNvPr id="7" name="Rectangle 6"/>
          <p:cNvSpPr/>
          <p:nvPr/>
        </p:nvSpPr>
        <p:spPr>
          <a:xfrm>
            <a:off x="3513667" y="1955800"/>
            <a:ext cx="4995332" cy="3785652"/>
          </a:xfrm>
          <a:prstGeom prst="rect">
            <a:avLst/>
          </a:prstGeom>
        </p:spPr>
        <p:txBody>
          <a:bodyPr wrap="square">
            <a:spAutoFit/>
          </a:bodyPr>
          <a:lstStyle/>
          <a:p>
            <a:pPr marL="342900" indent="-342900">
              <a:buFont typeface="Arial"/>
              <a:buChar char="•"/>
            </a:pPr>
            <a:r>
              <a:rPr lang="en-GB" sz="2400" dirty="0" smtClean="0"/>
              <a:t>Both of our Admixture and DAPC analyses recover the same results, k=4</a:t>
            </a:r>
            <a:r>
              <a:rPr lang="mr-IN" sz="2400" dirty="0" smtClean="0"/>
              <a:t>…</a:t>
            </a:r>
            <a:r>
              <a:rPr lang="en-GB" sz="2400" dirty="0" smtClean="0"/>
              <a:t> </a:t>
            </a:r>
          </a:p>
          <a:p>
            <a:pPr marL="342900" indent="-342900">
              <a:buFont typeface="Arial"/>
              <a:buChar char="•"/>
            </a:pPr>
            <a:endParaRPr lang="en-GB" sz="2400" dirty="0"/>
          </a:p>
          <a:p>
            <a:pPr marL="342900" indent="-342900">
              <a:buFont typeface="Arial"/>
              <a:buChar char="•"/>
            </a:pPr>
            <a:r>
              <a:rPr lang="en-GB" sz="2400" dirty="0" smtClean="0"/>
              <a:t>1 isolated cluster towards southern Mozambique</a:t>
            </a:r>
          </a:p>
          <a:p>
            <a:pPr marL="342900" indent="-342900">
              <a:buFont typeface="Arial"/>
              <a:buChar char="•"/>
            </a:pPr>
            <a:r>
              <a:rPr lang="en-GB" sz="2400" dirty="0" smtClean="0"/>
              <a:t>1 cluster in northern Mozambique</a:t>
            </a:r>
          </a:p>
          <a:p>
            <a:pPr marL="342900" indent="-342900">
              <a:buFont typeface="Arial"/>
              <a:buChar char="•"/>
            </a:pPr>
            <a:r>
              <a:rPr lang="en-GB" sz="2400" dirty="0" smtClean="0"/>
              <a:t>1 cluster in southern Tanzania</a:t>
            </a:r>
          </a:p>
          <a:p>
            <a:pPr marL="342900" indent="-342900">
              <a:buFont typeface="Arial"/>
              <a:buChar char="•"/>
            </a:pPr>
            <a:r>
              <a:rPr lang="en-GB" sz="2400" dirty="0" smtClean="0"/>
              <a:t>1 large cluster in northern Tanzania and Kenya</a:t>
            </a:r>
          </a:p>
        </p:txBody>
      </p:sp>
    </p:spTree>
    <p:extLst>
      <p:ext uri="{BB962C8B-B14F-4D97-AF65-F5344CB8AC3E}">
        <p14:creationId xmlns:p14="http://schemas.microsoft.com/office/powerpoint/2010/main" val="33084365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a:t>
            </a:r>
            <a:r>
              <a:rPr lang="en-GB" sz="3200" dirty="0" smtClean="0"/>
              <a:t>Phylogenetic relationships</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0" y="962089"/>
            <a:ext cx="8791221" cy="2308324"/>
          </a:xfrm>
          <a:prstGeom prst="rect">
            <a:avLst/>
          </a:prstGeom>
        </p:spPr>
        <p:txBody>
          <a:bodyPr wrap="square">
            <a:spAutoFit/>
          </a:bodyPr>
          <a:lstStyle/>
          <a:p>
            <a:pPr marL="342900" indent="-342900">
              <a:buFont typeface="Arial"/>
              <a:buChar char="•"/>
            </a:pPr>
            <a:r>
              <a:rPr lang="en-GB" sz="2400" dirty="0" smtClean="0"/>
              <a:t>So now we have an idea of the structure of this data, but what about the evolutionary relationships between populations?</a:t>
            </a:r>
          </a:p>
          <a:p>
            <a:pPr marL="342900" indent="-342900">
              <a:buFont typeface="Arial"/>
              <a:buChar char="•"/>
            </a:pPr>
            <a:endParaRPr lang="en-GB" sz="2400" dirty="0" smtClean="0"/>
          </a:p>
          <a:p>
            <a:pPr marL="342900" indent="-342900">
              <a:buFont typeface="Arial"/>
              <a:buChar char="•"/>
            </a:pPr>
            <a:r>
              <a:rPr lang="en-GB" sz="2400" dirty="0" smtClean="0"/>
              <a:t>For our later demographic modelling this is essential to know</a:t>
            </a:r>
            <a:endParaRPr lang="en-GB" sz="2400" dirty="0"/>
          </a:p>
          <a:p>
            <a:endParaRPr lang="en-GB" sz="2400" dirty="0" smtClean="0"/>
          </a:p>
          <a:p>
            <a:endParaRPr lang="en-US" sz="2400" dirty="0" smtClean="0"/>
          </a:p>
        </p:txBody>
      </p:sp>
      <p:cxnSp>
        <p:nvCxnSpPr>
          <p:cNvPr id="7" name="Straight Connector 6"/>
          <p:cNvCxnSpPr/>
          <p:nvPr/>
        </p:nvCxnSpPr>
        <p:spPr>
          <a:xfrm>
            <a:off x="590465" y="4444996"/>
            <a:ext cx="185652"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90228" y="3671708"/>
            <a:ext cx="0" cy="15804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776117" y="3649130"/>
            <a:ext cx="578555" cy="141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90228" y="5238041"/>
            <a:ext cx="578555" cy="141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368783" y="4739919"/>
            <a:ext cx="0" cy="10244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368783" y="4759676"/>
            <a:ext cx="101599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1368783" y="5741808"/>
            <a:ext cx="1015997" cy="141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368783" y="3162297"/>
            <a:ext cx="0" cy="10244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368783" y="3182054"/>
            <a:ext cx="101599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368783" y="4164186"/>
            <a:ext cx="1015997" cy="141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441556" y="3671706"/>
            <a:ext cx="0" cy="15804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427445" y="3663241"/>
            <a:ext cx="17497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6441556" y="5238039"/>
            <a:ext cx="578555" cy="141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7020111" y="4739917"/>
            <a:ext cx="0" cy="10244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7020111" y="4745562"/>
            <a:ext cx="578555" cy="141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020111" y="5755919"/>
            <a:ext cx="119948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598666" y="4188170"/>
            <a:ext cx="62092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7598666" y="5218276"/>
            <a:ext cx="620925"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598666" y="4174058"/>
            <a:ext cx="0" cy="10244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567293" y="3671708"/>
            <a:ext cx="0" cy="15804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3553182" y="3657595"/>
            <a:ext cx="1428041" cy="56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3567293" y="5238041"/>
            <a:ext cx="578555" cy="141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145848" y="4739919"/>
            <a:ext cx="0" cy="10244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145848" y="4759676"/>
            <a:ext cx="101599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4145848" y="5741808"/>
            <a:ext cx="1015997" cy="141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981223" y="3149592"/>
            <a:ext cx="0" cy="10244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4995334" y="3167943"/>
            <a:ext cx="18062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4981223" y="4159947"/>
            <a:ext cx="180622" cy="42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2384780" y="2944981"/>
            <a:ext cx="420515" cy="40922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2381962" y="3955336"/>
            <a:ext cx="420515" cy="409222"/>
          </a:xfrm>
          <a:prstGeom prst="ellipse">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2381962" y="4555065"/>
            <a:ext cx="420515" cy="409222"/>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2384780" y="5537197"/>
            <a:ext cx="420515" cy="409222"/>
          </a:xfrm>
          <a:prstGeom prst="ellipse">
            <a:avLst/>
          </a:prstGeom>
          <a:solidFill>
            <a:srgbClr val="23FFF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159027" y="5473694"/>
            <a:ext cx="420515" cy="40922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5159027" y="3973687"/>
            <a:ext cx="420515" cy="409222"/>
          </a:xfrm>
          <a:prstGeom prst="ellipse">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5140510" y="4556470"/>
            <a:ext cx="420515" cy="409222"/>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175956" y="2977443"/>
            <a:ext cx="420515" cy="409222"/>
          </a:xfrm>
          <a:prstGeom prst="ellipse">
            <a:avLst/>
          </a:prstGeom>
          <a:solidFill>
            <a:srgbClr val="23FFF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8215485" y="3996264"/>
            <a:ext cx="420515" cy="40922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8205480" y="4993914"/>
            <a:ext cx="420515" cy="409222"/>
          </a:xfrm>
          <a:prstGeom prst="ellipse">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8177221" y="5551308"/>
            <a:ext cx="420515" cy="409222"/>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8177221" y="3458630"/>
            <a:ext cx="420515" cy="409222"/>
          </a:xfrm>
          <a:prstGeom prst="ellipse">
            <a:avLst/>
          </a:prstGeom>
          <a:solidFill>
            <a:srgbClr val="23FFF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1651086" y="6015753"/>
            <a:ext cx="327283" cy="461665"/>
          </a:xfrm>
          <a:prstGeom prst="rect">
            <a:avLst/>
          </a:prstGeom>
        </p:spPr>
        <p:txBody>
          <a:bodyPr wrap="none">
            <a:spAutoFit/>
          </a:bodyPr>
          <a:lstStyle/>
          <a:p>
            <a:r>
              <a:rPr lang="en-GB" sz="2400" dirty="0" smtClean="0"/>
              <a:t>?</a:t>
            </a:r>
            <a:endParaRPr lang="en-US" sz="2400" dirty="0"/>
          </a:p>
        </p:txBody>
      </p:sp>
      <p:sp>
        <p:nvSpPr>
          <p:cNvPr id="94" name="Rectangle 93"/>
          <p:cNvSpPr/>
          <p:nvPr/>
        </p:nvSpPr>
        <p:spPr>
          <a:xfrm>
            <a:off x="4301153" y="6027043"/>
            <a:ext cx="327283" cy="461665"/>
          </a:xfrm>
          <a:prstGeom prst="rect">
            <a:avLst/>
          </a:prstGeom>
        </p:spPr>
        <p:txBody>
          <a:bodyPr wrap="none">
            <a:spAutoFit/>
          </a:bodyPr>
          <a:lstStyle/>
          <a:p>
            <a:r>
              <a:rPr lang="en-GB" sz="2400" dirty="0" smtClean="0"/>
              <a:t>?</a:t>
            </a:r>
            <a:endParaRPr lang="en-US" sz="2400" dirty="0"/>
          </a:p>
        </p:txBody>
      </p:sp>
      <p:sp>
        <p:nvSpPr>
          <p:cNvPr id="95" name="Rectangle 94"/>
          <p:cNvSpPr/>
          <p:nvPr/>
        </p:nvSpPr>
        <p:spPr>
          <a:xfrm>
            <a:off x="7327818" y="6054040"/>
            <a:ext cx="327283" cy="461665"/>
          </a:xfrm>
          <a:prstGeom prst="rect">
            <a:avLst/>
          </a:prstGeom>
        </p:spPr>
        <p:txBody>
          <a:bodyPr wrap="none">
            <a:spAutoFit/>
          </a:bodyPr>
          <a:lstStyle/>
          <a:p>
            <a:r>
              <a:rPr lang="en-GB" sz="2400" dirty="0" smtClean="0"/>
              <a:t>?</a:t>
            </a:r>
            <a:endParaRPr lang="en-US" sz="2400" dirty="0"/>
          </a:p>
        </p:txBody>
      </p:sp>
      <p:cxnSp>
        <p:nvCxnSpPr>
          <p:cNvPr id="100" name="Straight Connector 99"/>
          <p:cNvCxnSpPr/>
          <p:nvPr/>
        </p:nvCxnSpPr>
        <p:spPr>
          <a:xfrm>
            <a:off x="3367530" y="4430883"/>
            <a:ext cx="185652"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6255904" y="4405486"/>
            <a:ext cx="185652"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20439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dissolve">
                                      <p:cBhvr>
                                        <p:cTn id="7" dur="500"/>
                                        <p:tgtEl>
                                          <p:spTgt spid="68"/>
                                        </p:tgtEl>
                                      </p:cBhvr>
                                    </p:animEffect>
                                  </p:childTnLst>
                                </p:cTn>
                              </p:par>
                              <p:par>
                                <p:cTn id="8" presetID="9" presetClass="entr" presetSubtype="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dissolve">
                                      <p:cBhvr>
                                        <p:cTn id="10" dur="500"/>
                                        <p:tgtEl>
                                          <p:spTgt spid="69"/>
                                        </p:tgtEl>
                                      </p:cBhvr>
                                    </p:animEffect>
                                  </p:childTnLst>
                                </p:cTn>
                              </p:par>
                              <p:par>
                                <p:cTn id="11" presetID="9"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dissolve">
                                      <p:cBhvr>
                                        <p:cTn id="13" dur="500"/>
                                        <p:tgtEl>
                                          <p:spTgt spid="70"/>
                                        </p:tgtEl>
                                      </p:cBhvr>
                                    </p:animEffect>
                                  </p:childTnLst>
                                </p:cTn>
                              </p:par>
                              <p:par>
                                <p:cTn id="14" presetID="9"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dissolve">
                                      <p:cBhvr>
                                        <p:cTn id="16" dur="500"/>
                                        <p:tgtEl>
                                          <p:spTgt spid="71"/>
                                        </p:tgtEl>
                                      </p:cBhvr>
                                    </p:animEffect>
                                  </p:childTnLst>
                                </p:cTn>
                              </p:par>
                              <p:par>
                                <p:cTn id="17" presetID="9"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dissolve">
                                      <p:cBhvr>
                                        <p:cTn id="19" dur="500"/>
                                        <p:tgtEl>
                                          <p:spTgt spid="72"/>
                                        </p:tgtEl>
                                      </p:cBhvr>
                                    </p:animEffect>
                                  </p:childTnLst>
                                </p:cTn>
                              </p:par>
                              <p:par>
                                <p:cTn id="20" presetID="9" presetClass="entr" presetSubtype="0" fill="hold"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dissolve">
                                      <p:cBhvr>
                                        <p:cTn id="22" dur="500"/>
                                        <p:tgtEl>
                                          <p:spTgt spid="73"/>
                                        </p:tgtEl>
                                      </p:cBhvr>
                                    </p:animEffect>
                                  </p:childTnLst>
                                </p:cTn>
                              </p:par>
                              <p:par>
                                <p:cTn id="23" presetID="9"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dissolve">
                                      <p:cBhvr>
                                        <p:cTn id="25" dur="500"/>
                                        <p:tgtEl>
                                          <p:spTgt spid="74"/>
                                        </p:tgtEl>
                                      </p:cBhvr>
                                    </p:animEffect>
                                  </p:childTnLst>
                                </p:cTn>
                              </p:par>
                              <p:par>
                                <p:cTn id="26" presetID="9" presetClass="entr" presetSubtype="0" fill="hold" nodeType="with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dissolve">
                                      <p:cBhvr>
                                        <p:cTn id="28" dur="500"/>
                                        <p:tgtEl>
                                          <p:spTgt spid="75"/>
                                        </p:tgtEl>
                                      </p:cBhvr>
                                    </p:animEffect>
                                  </p:childTnLst>
                                </p:cTn>
                              </p:par>
                              <p:par>
                                <p:cTn id="29" presetID="9"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dissolve">
                                      <p:cBhvr>
                                        <p:cTn id="31" dur="500"/>
                                        <p:tgtEl>
                                          <p:spTgt spid="7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dissolve">
                                      <p:cBhvr>
                                        <p:cTn id="34" dur="500"/>
                                        <p:tgtEl>
                                          <p:spTgt spid="8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dissolve">
                                      <p:cBhvr>
                                        <p:cTn id="37" dur="500"/>
                                        <p:tgtEl>
                                          <p:spTgt spid="8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dissolve">
                                      <p:cBhvr>
                                        <p:cTn id="40" dur="500"/>
                                        <p:tgtEl>
                                          <p:spTgt spid="87"/>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dissolve">
                                      <p:cBhvr>
                                        <p:cTn id="43" dur="500"/>
                                        <p:tgtEl>
                                          <p:spTgt spid="88"/>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dissolve">
                                      <p:cBhvr>
                                        <p:cTn id="46" dur="500"/>
                                        <p:tgtEl>
                                          <p:spTgt spid="94"/>
                                        </p:tgtEl>
                                      </p:cBhvr>
                                    </p:animEffect>
                                  </p:childTnLst>
                                </p:cTn>
                              </p:par>
                              <p:par>
                                <p:cTn id="47" presetID="9"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animEffect transition="in" filter="dissolve">
                                      <p:cBhvr>
                                        <p:cTn id="49" dur="500"/>
                                        <p:tgtEl>
                                          <p:spTgt spid="100"/>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dissolve">
                                      <p:cBhvr>
                                        <p:cTn id="54" dur="500"/>
                                        <p:tgtEl>
                                          <p:spTgt spid="23"/>
                                        </p:tgtEl>
                                      </p:cBhvr>
                                    </p:animEffect>
                                  </p:childTnLst>
                                </p:cTn>
                              </p:par>
                              <p:par>
                                <p:cTn id="55" presetID="9"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dissolve">
                                      <p:cBhvr>
                                        <p:cTn id="57" dur="500"/>
                                        <p:tgtEl>
                                          <p:spTgt spid="24"/>
                                        </p:tgtEl>
                                      </p:cBhvr>
                                    </p:animEffect>
                                  </p:childTnLst>
                                </p:cTn>
                              </p:par>
                              <p:par>
                                <p:cTn id="58" presetID="9"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dissolve">
                                      <p:cBhvr>
                                        <p:cTn id="60" dur="500"/>
                                        <p:tgtEl>
                                          <p:spTgt spid="25"/>
                                        </p:tgtEl>
                                      </p:cBhvr>
                                    </p:animEffect>
                                  </p:childTnLst>
                                </p:cTn>
                              </p:par>
                              <p:par>
                                <p:cTn id="61" presetID="9"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dissolve">
                                      <p:cBhvr>
                                        <p:cTn id="63" dur="500"/>
                                        <p:tgtEl>
                                          <p:spTgt spid="26"/>
                                        </p:tgtEl>
                                      </p:cBhvr>
                                    </p:animEffect>
                                  </p:childTnLst>
                                </p:cTn>
                              </p:par>
                              <p:par>
                                <p:cTn id="64" presetID="9"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dissolve">
                                      <p:cBhvr>
                                        <p:cTn id="66" dur="500"/>
                                        <p:tgtEl>
                                          <p:spTgt spid="27"/>
                                        </p:tgtEl>
                                      </p:cBhvr>
                                    </p:animEffect>
                                  </p:childTnLst>
                                </p:cTn>
                              </p:par>
                              <p:par>
                                <p:cTn id="67" presetID="9"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par>
                                <p:cTn id="70" presetID="9" presetClass="entr" presetSubtype="0" fill="hold"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dissolve">
                                      <p:cBhvr>
                                        <p:cTn id="72" dur="500"/>
                                        <p:tgtEl>
                                          <p:spTgt spid="37"/>
                                        </p:tgtEl>
                                      </p:cBhvr>
                                    </p:animEffect>
                                  </p:childTnLst>
                                </p:cTn>
                              </p:par>
                              <p:par>
                                <p:cTn id="73" presetID="9"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dissolve">
                                      <p:cBhvr>
                                        <p:cTn id="75" dur="500"/>
                                        <p:tgtEl>
                                          <p:spTgt spid="38"/>
                                        </p:tgtEl>
                                      </p:cBhvr>
                                    </p:animEffect>
                                  </p:childTnLst>
                                </p:cTn>
                              </p:par>
                              <p:par>
                                <p:cTn id="76" presetID="9" presetClass="entr" presetSubtype="0" fill="hold"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89"/>
                                        </p:tgtEl>
                                        <p:attrNameLst>
                                          <p:attrName>style.visibility</p:attrName>
                                        </p:attrNameLst>
                                      </p:cBhvr>
                                      <p:to>
                                        <p:strVal val="visible"/>
                                      </p:to>
                                    </p:set>
                                    <p:animEffect transition="in" filter="dissolve">
                                      <p:cBhvr>
                                        <p:cTn id="81" dur="500"/>
                                        <p:tgtEl>
                                          <p:spTgt spid="89"/>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90"/>
                                        </p:tgtEl>
                                        <p:attrNameLst>
                                          <p:attrName>style.visibility</p:attrName>
                                        </p:attrNameLst>
                                      </p:cBhvr>
                                      <p:to>
                                        <p:strVal val="visible"/>
                                      </p:to>
                                    </p:set>
                                    <p:animEffect transition="in" filter="dissolve">
                                      <p:cBhvr>
                                        <p:cTn id="84" dur="500"/>
                                        <p:tgtEl>
                                          <p:spTgt spid="90"/>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dissolve">
                                      <p:cBhvr>
                                        <p:cTn id="87" dur="500"/>
                                        <p:tgtEl>
                                          <p:spTgt spid="91"/>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92"/>
                                        </p:tgtEl>
                                        <p:attrNameLst>
                                          <p:attrName>style.visibility</p:attrName>
                                        </p:attrNameLst>
                                      </p:cBhvr>
                                      <p:to>
                                        <p:strVal val="visible"/>
                                      </p:to>
                                    </p:set>
                                    <p:animEffect transition="in" filter="dissolve">
                                      <p:cBhvr>
                                        <p:cTn id="90" dur="500"/>
                                        <p:tgtEl>
                                          <p:spTgt spid="92"/>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dissolve">
                                      <p:cBhvr>
                                        <p:cTn id="93" dur="500"/>
                                        <p:tgtEl>
                                          <p:spTgt spid="95"/>
                                        </p:tgtEl>
                                      </p:cBhvr>
                                    </p:animEffect>
                                  </p:childTnLst>
                                </p:cTn>
                              </p:par>
                              <p:par>
                                <p:cTn id="94" presetID="9" presetClass="entr" presetSubtype="0" fill="hold" nodeType="withEffect">
                                  <p:stCondLst>
                                    <p:cond delay="0"/>
                                  </p:stCondLst>
                                  <p:childTnLst>
                                    <p:set>
                                      <p:cBhvr>
                                        <p:cTn id="95" dur="1" fill="hold">
                                          <p:stCondLst>
                                            <p:cond delay="0"/>
                                          </p:stCondLst>
                                        </p:cTn>
                                        <p:tgtEl>
                                          <p:spTgt spid="104"/>
                                        </p:tgtEl>
                                        <p:attrNameLst>
                                          <p:attrName>style.visibility</p:attrName>
                                        </p:attrNameLst>
                                      </p:cBhvr>
                                      <p:to>
                                        <p:strVal val="visible"/>
                                      </p:to>
                                    </p:set>
                                    <p:animEffect transition="in" filter="dissolve">
                                      <p:cBhvr>
                                        <p:cTn id="96"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87" grpId="0" animBg="1"/>
      <p:bldP spid="88" grpId="0" animBg="1"/>
      <p:bldP spid="89" grpId="0" animBg="1"/>
      <p:bldP spid="90" grpId="0" animBg="1"/>
      <p:bldP spid="91" grpId="0" animBg="1"/>
      <p:bldP spid="92" grpId="0" animBg="1"/>
      <p:bldP spid="94" grpId="0"/>
      <p:bldP spid="9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a:t>
            </a:r>
            <a:r>
              <a:rPr lang="en-GB" sz="3200" dirty="0" smtClean="0"/>
              <a:t>Phylogenetic relationships - </a:t>
            </a:r>
            <a:r>
              <a:rPr lang="en-GB" sz="3200" dirty="0" err="1" smtClean="0"/>
              <a:t>RAxML</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1" y="1230200"/>
            <a:ext cx="8636000" cy="1938992"/>
          </a:xfrm>
          <a:prstGeom prst="rect">
            <a:avLst/>
          </a:prstGeom>
        </p:spPr>
        <p:txBody>
          <a:bodyPr wrap="square">
            <a:spAutoFit/>
          </a:bodyPr>
          <a:lstStyle/>
          <a:p>
            <a:pPr marL="342900" indent="-342900">
              <a:buFont typeface="Arial"/>
              <a:buChar char="•"/>
            </a:pPr>
            <a:r>
              <a:rPr lang="en-GB" sz="2400" dirty="0" smtClean="0"/>
              <a:t>A simple start to look how relationships between individuals and populations is with </a:t>
            </a:r>
            <a:r>
              <a:rPr lang="en-GB" sz="2400" dirty="0" err="1" smtClean="0"/>
              <a:t>RAxML</a:t>
            </a:r>
            <a:r>
              <a:rPr lang="en-GB" sz="2400" dirty="0" smtClean="0"/>
              <a:t> (</a:t>
            </a:r>
            <a:r>
              <a:rPr lang="en-GB" sz="2400" dirty="0" err="1" smtClean="0"/>
              <a:t>Stamatakis</a:t>
            </a:r>
            <a:r>
              <a:rPr lang="en-GB" sz="2400" dirty="0" smtClean="0"/>
              <a:t>, 2014)</a:t>
            </a:r>
          </a:p>
          <a:p>
            <a:pPr marL="342900" indent="-342900">
              <a:buFont typeface="Arial"/>
              <a:buChar char="•"/>
            </a:pPr>
            <a:endParaRPr lang="en-GB" sz="2400" dirty="0"/>
          </a:p>
          <a:p>
            <a:pPr marL="342900" indent="-342900">
              <a:buFont typeface="Arial"/>
              <a:buChar char="•"/>
            </a:pPr>
            <a:r>
              <a:rPr lang="en-GB" sz="2400" dirty="0" smtClean="0">
                <a:solidFill>
                  <a:srgbClr val="000000"/>
                </a:solidFill>
              </a:rPr>
              <a:t>What is </a:t>
            </a:r>
            <a:r>
              <a:rPr lang="en-GB" sz="2400" dirty="0" err="1" smtClean="0">
                <a:solidFill>
                  <a:srgbClr val="000000"/>
                </a:solidFill>
              </a:rPr>
              <a:t>RAxML</a:t>
            </a:r>
            <a:r>
              <a:rPr lang="en-GB" sz="2400" dirty="0" smtClean="0">
                <a:solidFill>
                  <a:srgbClr val="000000"/>
                </a:solidFill>
              </a:rPr>
              <a:t>?</a:t>
            </a:r>
          </a:p>
          <a:p>
            <a:endParaRPr lang="en-US" sz="2400" dirty="0" smtClean="0"/>
          </a:p>
        </p:txBody>
      </p:sp>
      <p:pic>
        <p:nvPicPr>
          <p:cNvPr id="3" name="Picture 2" descr="Screenshot 2019-10-14 at 14.46.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195" y="2958657"/>
            <a:ext cx="6800249" cy="36334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5616402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a:t>
            </a:r>
            <a:r>
              <a:rPr lang="en-GB" sz="3200" dirty="0" smtClean="0"/>
              <a:t>Phylogenetic relationships - </a:t>
            </a:r>
            <a:r>
              <a:rPr lang="en-GB" sz="3200" dirty="0" err="1" smtClean="0"/>
              <a:t>RAxML</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0" y="791127"/>
            <a:ext cx="8890000" cy="2308324"/>
          </a:xfrm>
          <a:prstGeom prst="rect">
            <a:avLst/>
          </a:prstGeom>
        </p:spPr>
        <p:txBody>
          <a:bodyPr wrap="square">
            <a:spAutoFit/>
          </a:bodyPr>
          <a:lstStyle/>
          <a:p>
            <a:pPr marL="342900" indent="-342900">
              <a:buFont typeface="Arial"/>
              <a:buChar char="•"/>
            </a:pPr>
            <a:r>
              <a:rPr lang="en-GB" sz="2400" dirty="0" smtClean="0"/>
              <a:t>Your input file here is a </a:t>
            </a:r>
            <a:r>
              <a:rPr lang="en-GB" sz="2400" dirty="0" err="1" smtClean="0"/>
              <a:t>phylip</a:t>
            </a:r>
            <a:r>
              <a:rPr lang="en-GB" sz="2400" dirty="0" smtClean="0"/>
              <a:t> file (.</a:t>
            </a:r>
            <a:r>
              <a:rPr lang="en-GB" sz="2400" dirty="0" err="1" smtClean="0"/>
              <a:t>phy</a:t>
            </a:r>
            <a:r>
              <a:rPr lang="en-GB" sz="2400" dirty="0" smtClean="0"/>
              <a:t>, n=53 due to missing data)</a:t>
            </a:r>
            <a:endParaRPr lang="en-GB" sz="2400" dirty="0"/>
          </a:p>
          <a:p>
            <a:pPr marL="342900" indent="-342900">
              <a:buFont typeface="Arial"/>
              <a:buChar char="•"/>
            </a:pPr>
            <a:r>
              <a:rPr lang="en-GB" sz="2400" dirty="0" smtClean="0"/>
              <a:t>You can submit this job to </a:t>
            </a:r>
            <a:r>
              <a:rPr lang="en-GB" sz="2400" dirty="0" err="1" smtClean="0"/>
              <a:t>RAxML</a:t>
            </a:r>
            <a:r>
              <a:rPr lang="en-GB" sz="2400" dirty="0" smtClean="0"/>
              <a:t> on the cluster with </a:t>
            </a:r>
            <a:r>
              <a:rPr lang="en-GB" sz="2400" dirty="0" err="1" smtClean="0"/>
              <a:t>qsub</a:t>
            </a:r>
            <a:r>
              <a:rPr lang="en-GB" sz="2400" dirty="0" smtClean="0"/>
              <a:t> </a:t>
            </a:r>
            <a:r>
              <a:rPr lang="en-GB" sz="2400" b="1" u="sng" dirty="0" err="1" smtClean="0"/>
              <a:t>run_RAxML.sh</a:t>
            </a:r>
            <a:r>
              <a:rPr lang="en-GB" sz="2400" dirty="0" smtClean="0"/>
              <a:t>, or with the </a:t>
            </a:r>
            <a:r>
              <a:rPr lang="en-GB" sz="2400" dirty="0" smtClean="0">
                <a:hlinkClick r:id="rId3"/>
              </a:rPr>
              <a:t>CIPRES </a:t>
            </a:r>
            <a:r>
              <a:rPr lang="en-GB" sz="2400" dirty="0">
                <a:hlinkClick r:id="rId3"/>
              </a:rPr>
              <a:t>gateway</a:t>
            </a:r>
            <a:r>
              <a:rPr lang="en-GB" sz="2400" dirty="0"/>
              <a:t> </a:t>
            </a:r>
            <a:endParaRPr lang="en-GB" sz="2400" dirty="0" smtClean="0"/>
          </a:p>
          <a:p>
            <a:pPr marL="342900" indent="-342900">
              <a:buFont typeface="Arial"/>
              <a:buChar char="•"/>
            </a:pPr>
            <a:r>
              <a:rPr lang="en-GB" sz="2400" dirty="0" smtClean="0"/>
              <a:t>First the ML search, then bootstrapping to a final tree</a:t>
            </a:r>
          </a:p>
          <a:p>
            <a:pPr marL="342900" indent="-342900">
              <a:buFont typeface="Arial"/>
              <a:buChar char="•"/>
            </a:pPr>
            <a:endParaRPr lang="en-GB" sz="2400" dirty="0"/>
          </a:p>
          <a:p>
            <a:pPr marL="342900" indent="-342900">
              <a:buFont typeface="Arial"/>
              <a:buChar char="•"/>
            </a:pPr>
            <a:endParaRPr lang="en-US" sz="2400" dirty="0" smtClean="0"/>
          </a:p>
        </p:txBody>
      </p:sp>
      <p:pic>
        <p:nvPicPr>
          <p:cNvPr id="6" name="Picture 5" descr="Screenshot 2019-10-15 at 10.25.0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001" y="2465293"/>
            <a:ext cx="8679667" cy="4198471"/>
          </a:xfrm>
          <a:prstGeom prst="rect">
            <a:avLst/>
          </a:prstGeom>
        </p:spPr>
      </p:pic>
    </p:spTree>
    <p:extLst>
      <p:ext uri="{BB962C8B-B14F-4D97-AF65-F5344CB8AC3E}">
        <p14:creationId xmlns:p14="http://schemas.microsoft.com/office/powerpoint/2010/main" val="363287170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smtClean="0"/>
              <a:t> First things first</a:t>
            </a:r>
            <a:r>
              <a:rPr lang="mr-IN" sz="3200" dirty="0" smtClean="0"/>
              <a:t>…</a:t>
            </a:r>
            <a:endParaRPr lang="en-US" sz="3200" dirty="0"/>
          </a:p>
        </p:txBody>
      </p:sp>
      <p:sp>
        <p:nvSpPr>
          <p:cNvPr id="7" name="Rectangle 6"/>
          <p:cNvSpPr/>
          <p:nvPr/>
        </p:nvSpPr>
        <p:spPr>
          <a:xfrm>
            <a:off x="416857" y="1439376"/>
            <a:ext cx="8323729" cy="5632310"/>
          </a:xfrm>
          <a:prstGeom prst="rect">
            <a:avLst/>
          </a:prstGeom>
        </p:spPr>
        <p:txBody>
          <a:bodyPr wrap="square">
            <a:spAutoFit/>
          </a:bodyPr>
          <a:lstStyle/>
          <a:p>
            <a:pPr marL="342900" indent="-342900">
              <a:buFont typeface="Arial"/>
              <a:buChar char="•"/>
            </a:pPr>
            <a:r>
              <a:rPr lang="en-GB" sz="2400" dirty="0" smtClean="0"/>
              <a:t>We need to make sure we can access the UFZ cluster</a:t>
            </a:r>
          </a:p>
          <a:p>
            <a:pPr marL="342900" indent="-342900">
              <a:buFont typeface="Arial"/>
              <a:buChar char="•"/>
            </a:pPr>
            <a:r>
              <a:rPr lang="en-GB" sz="2400" dirty="0" smtClean="0"/>
              <a:t>We need a good FTP client (I recommend </a:t>
            </a:r>
            <a:r>
              <a:rPr lang="en-GB" sz="2400" dirty="0" err="1" smtClean="0"/>
              <a:t>CyberDuck</a:t>
            </a:r>
            <a:r>
              <a:rPr lang="en-GB" sz="2400" dirty="0" smtClean="0"/>
              <a:t> but </a:t>
            </a:r>
            <a:r>
              <a:rPr lang="en-GB" sz="2400" dirty="0" err="1" smtClean="0"/>
              <a:t>FileZilla</a:t>
            </a:r>
            <a:r>
              <a:rPr lang="en-GB" sz="2400" dirty="0" smtClean="0"/>
              <a:t> also fine) and notepad style editor (</a:t>
            </a:r>
            <a:r>
              <a:rPr lang="en-GB" sz="2400" dirty="0" err="1" smtClean="0"/>
              <a:t>TextWrangler</a:t>
            </a:r>
            <a:r>
              <a:rPr lang="en-GB" sz="2400" dirty="0" smtClean="0"/>
              <a:t>/</a:t>
            </a:r>
            <a:r>
              <a:rPr lang="en-GB" sz="2400" dirty="0" err="1" smtClean="0"/>
              <a:t>Bbedit</a:t>
            </a:r>
            <a:r>
              <a:rPr lang="en-GB" sz="2400" dirty="0" smtClean="0"/>
              <a:t> for Mac or notepad++ for windows)</a:t>
            </a:r>
          </a:p>
          <a:p>
            <a:pPr marL="342900" indent="-342900">
              <a:buFont typeface="Arial"/>
              <a:buChar char="•"/>
            </a:pPr>
            <a:r>
              <a:rPr lang="en-GB" sz="2400" dirty="0" smtClean="0"/>
              <a:t>Install </a:t>
            </a:r>
            <a:r>
              <a:rPr lang="en-GB" sz="2400" dirty="0" err="1" smtClean="0"/>
              <a:t>Rstudio</a:t>
            </a:r>
            <a:r>
              <a:rPr lang="en-GB" sz="2400" dirty="0" smtClean="0"/>
              <a:t>, BEAST, </a:t>
            </a:r>
            <a:r>
              <a:rPr lang="en-GB" sz="2400" dirty="0" err="1" smtClean="0"/>
              <a:t>PGDspider</a:t>
            </a:r>
            <a:r>
              <a:rPr lang="en-GB" sz="2400" dirty="0" smtClean="0"/>
              <a:t> on your laptops</a:t>
            </a:r>
          </a:p>
          <a:p>
            <a:endParaRPr lang="en-GB" sz="2400" dirty="0"/>
          </a:p>
          <a:p>
            <a:pPr marL="342900" indent="-342900">
              <a:buFont typeface="Arial"/>
              <a:buChar char="•"/>
            </a:pPr>
            <a:r>
              <a:rPr lang="en-GB" sz="2400" dirty="0" smtClean="0"/>
              <a:t>We need to build our own python and </a:t>
            </a:r>
            <a:r>
              <a:rPr lang="en-GB" sz="2400" dirty="0" err="1" smtClean="0"/>
              <a:t>bioconda</a:t>
            </a:r>
            <a:r>
              <a:rPr lang="en-GB" sz="2400" dirty="0" smtClean="0"/>
              <a:t> environments on the cluster for running some of the analyses (ca. 2 </a:t>
            </a:r>
            <a:r>
              <a:rPr lang="en-GB" sz="2400" dirty="0" err="1" smtClean="0"/>
              <a:t>mins</a:t>
            </a:r>
            <a:r>
              <a:rPr lang="en-GB" sz="2400" dirty="0" smtClean="0"/>
              <a:t> using the </a:t>
            </a:r>
            <a:r>
              <a:rPr lang="en-GB" sz="2400" b="1" u="sng" dirty="0" err="1" smtClean="0"/>
              <a:t>create_environments.sh</a:t>
            </a:r>
            <a:r>
              <a:rPr lang="en-GB" sz="2400" dirty="0" smtClean="0"/>
              <a:t> script)</a:t>
            </a:r>
          </a:p>
          <a:p>
            <a:endParaRPr lang="en-GB" sz="2400" dirty="0"/>
          </a:p>
          <a:p>
            <a:pPr marL="342900" indent="-342900">
              <a:buFont typeface="Arial"/>
              <a:buChar char="•"/>
            </a:pPr>
            <a:r>
              <a:rPr lang="en-GB" sz="2400" dirty="0" smtClean="0"/>
              <a:t>We need to make sure our directory structure is fine. Easiest I suggest is to do </a:t>
            </a:r>
            <a:r>
              <a:rPr lang="en-GB" sz="2400" b="1" u="sng" dirty="0" err="1" smtClean="0"/>
              <a:t>rsync</a:t>
            </a:r>
            <a:r>
              <a:rPr lang="en-GB" sz="2400" b="1" u="sng" dirty="0" smtClean="0"/>
              <a:t> </a:t>
            </a:r>
            <a:r>
              <a:rPr lang="mr-IN" sz="2400" b="1" u="sng" dirty="0" smtClean="0"/>
              <a:t>–</a:t>
            </a:r>
            <a:r>
              <a:rPr lang="en-GB" sz="2400" b="1" u="sng" dirty="0" smtClean="0"/>
              <a:t>r /public/</a:t>
            </a:r>
            <a:r>
              <a:rPr lang="en-GB" sz="2400" b="1" u="sng" dirty="0" err="1" smtClean="0"/>
              <a:t>barratt</a:t>
            </a:r>
            <a:r>
              <a:rPr lang="en-GB" sz="2400" b="1" u="sng" dirty="0" smtClean="0"/>
              <a:t>/ /public/</a:t>
            </a:r>
            <a:r>
              <a:rPr lang="en-GB" sz="2400" b="1" u="sng" dirty="0" smtClean="0">
                <a:solidFill>
                  <a:schemeClr val="accent6"/>
                </a:solidFill>
              </a:rPr>
              <a:t>$USER</a:t>
            </a:r>
            <a:r>
              <a:rPr lang="en-GB" sz="2400" b="1" u="sng" dirty="0" smtClean="0"/>
              <a:t>/</a:t>
            </a:r>
          </a:p>
          <a:p>
            <a:r>
              <a:rPr lang="en-GB" sz="2400" dirty="0" smtClean="0"/>
              <a:t>&gt; Then any submit script you simply need to change ‘</a:t>
            </a:r>
            <a:r>
              <a:rPr lang="en-GB" sz="2400" dirty="0" err="1" smtClean="0"/>
              <a:t>barratt</a:t>
            </a:r>
            <a:r>
              <a:rPr lang="en-GB" sz="2400" dirty="0" smtClean="0"/>
              <a:t>’ for your account name</a:t>
            </a:r>
            <a:endParaRPr lang="en-GB" sz="2400" dirty="0"/>
          </a:p>
          <a:p>
            <a:pPr marL="342900" indent="-342900">
              <a:buFont typeface="Arial"/>
              <a:buChar char="•"/>
            </a:pPr>
            <a:endParaRPr lang="en-US" sz="2400" dirty="0"/>
          </a:p>
        </p:txBody>
      </p:sp>
    </p:spTree>
    <p:extLst>
      <p:ext uri="{BB962C8B-B14F-4D97-AF65-F5344CB8AC3E}">
        <p14:creationId xmlns:p14="http://schemas.microsoft.com/office/powerpoint/2010/main" val="117490120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a:t>
            </a:r>
            <a:r>
              <a:rPr lang="en-GB" sz="3200" dirty="0" smtClean="0"/>
              <a:t>Phylogenetic relationships - </a:t>
            </a:r>
            <a:r>
              <a:rPr lang="en-GB" sz="3200" dirty="0" err="1" smtClean="0"/>
              <a:t>RAxML</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239059" y="1180407"/>
            <a:ext cx="8889999" cy="5632310"/>
          </a:xfrm>
          <a:prstGeom prst="rect">
            <a:avLst/>
          </a:prstGeom>
        </p:spPr>
        <p:txBody>
          <a:bodyPr wrap="square">
            <a:spAutoFit/>
          </a:bodyPr>
          <a:lstStyle/>
          <a:p>
            <a:pPr marL="342900" indent="-342900">
              <a:buFont typeface="Arial"/>
              <a:buChar char="•"/>
            </a:pPr>
            <a:r>
              <a:rPr lang="en-GB" sz="2400" dirty="0" smtClean="0"/>
              <a:t>Your output files will be several - bootstrap files and also the final tree</a:t>
            </a:r>
          </a:p>
          <a:p>
            <a:pPr marL="342900" indent="-342900">
              <a:buFont typeface="Arial"/>
              <a:buChar char="•"/>
            </a:pPr>
            <a:endParaRPr lang="en-GB" sz="2400" dirty="0">
              <a:solidFill>
                <a:srgbClr val="000000"/>
              </a:solidFill>
            </a:endParaRPr>
          </a:p>
          <a:p>
            <a:pPr marL="342900" indent="-342900">
              <a:buFont typeface="Arial"/>
              <a:buChar char="•"/>
            </a:pPr>
            <a:r>
              <a:rPr lang="en-GB" sz="2400" dirty="0" smtClean="0">
                <a:solidFill>
                  <a:srgbClr val="000000"/>
                </a:solidFill>
              </a:rPr>
              <a:t>Open the </a:t>
            </a:r>
            <a:r>
              <a:rPr lang="en-GB" sz="2400" dirty="0" err="1" smtClean="0">
                <a:solidFill>
                  <a:srgbClr val="000000"/>
                </a:solidFill>
              </a:rPr>
              <a:t>RAxML_bipartitons.FINAL_bootstrapped.tre</a:t>
            </a:r>
            <a:r>
              <a:rPr lang="en-GB" sz="2400" dirty="0" smtClean="0">
                <a:solidFill>
                  <a:srgbClr val="000000"/>
                </a:solidFill>
              </a:rPr>
              <a:t> in </a:t>
            </a:r>
            <a:r>
              <a:rPr lang="en-GB" sz="2400" dirty="0" err="1" smtClean="0">
                <a:solidFill>
                  <a:srgbClr val="000000"/>
                </a:solidFill>
              </a:rPr>
              <a:t>Figtree</a:t>
            </a:r>
            <a:r>
              <a:rPr lang="en-GB" sz="2400" dirty="0">
                <a:solidFill>
                  <a:srgbClr val="000000"/>
                </a:solidFill>
              </a:rPr>
              <a:t> </a:t>
            </a:r>
            <a:r>
              <a:rPr lang="en-GB" sz="2400" dirty="0" smtClean="0">
                <a:solidFill>
                  <a:srgbClr val="000000"/>
                </a:solidFill>
              </a:rPr>
              <a:t>to see the results of the relationships (say ok to the label question)</a:t>
            </a:r>
          </a:p>
          <a:p>
            <a:pPr marL="342900" indent="-342900">
              <a:buFont typeface="Arial"/>
              <a:buChar char="•"/>
            </a:pPr>
            <a:endParaRPr lang="en-GB" sz="2400" dirty="0" smtClean="0">
              <a:solidFill>
                <a:srgbClr val="000000"/>
              </a:solidFill>
            </a:endParaRPr>
          </a:p>
          <a:p>
            <a:pPr marL="342900" indent="-342900">
              <a:buFont typeface="Arial"/>
              <a:buChar char="•"/>
            </a:pPr>
            <a:r>
              <a:rPr lang="en-GB" sz="2400" dirty="0" smtClean="0">
                <a:solidFill>
                  <a:srgbClr val="000000"/>
                </a:solidFill>
              </a:rPr>
              <a:t>Open ‘Trees’ on the left panel, click ‘Root Tree’ and select ‘Midpoint’ (We do this because we have no </a:t>
            </a:r>
            <a:r>
              <a:rPr lang="en-GB" sz="2400" dirty="0" err="1" smtClean="0">
                <a:solidFill>
                  <a:srgbClr val="000000"/>
                </a:solidFill>
              </a:rPr>
              <a:t>outgroup</a:t>
            </a:r>
            <a:r>
              <a:rPr lang="en-GB" sz="2400" dirty="0" smtClean="0">
                <a:solidFill>
                  <a:srgbClr val="000000"/>
                </a:solidFill>
              </a:rPr>
              <a:t> in this dataset)</a:t>
            </a:r>
          </a:p>
          <a:p>
            <a:pPr marL="342900" indent="-342900">
              <a:buFont typeface="Arial"/>
              <a:buChar char="•"/>
            </a:pPr>
            <a:endParaRPr lang="en-GB" sz="2400" dirty="0">
              <a:solidFill>
                <a:srgbClr val="000000"/>
              </a:solidFill>
            </a:endParaRPr>
          </a:p>
          <a:p>
            <a:pPr marL="342900" indent="-342900">
              <a:buFont typeface="Arial"/>
              <a:buChar char="•"/>
            </a:pPr>
            <a:r>
              <a:rPr lang="en-GB" sz="2400" dirty="0" smtClean="0">
                <a:solidFill>
                  <a:srgbClr val="000000"/>
                </a:solidFill>
              </a:rPr>
              <a:t>If you want more informative labels click File&gt;Import Annotations and import </a:t>
            </a:r>
            <a:r>
              <a:rPr lang="en-GB" sz="2400" dirty="0" err="1" smtClean="0">
                <a:solidFill>
                  <a:srgbClr val="000000"/>
                </a:solidFill>
              </a:rPr>
              <a:t>RAD_IDs.txt</a:t>
            </a:r>
            <a:r>
              <a:rPr lang="en-GB" sz="2400" dirty="0" smtClean="0">
                <a:solidFill>
                  <a:srgbClr val="000000"/>
                </a:solidFill>
              </a:rPr>
              <a:t> from </a:t>
            </a:r>
            <a:r>
              <a:rPr lang="en-GB" sz="2400" dirty="0" err="1" smtClean="0">
                <a:solidFill>
                  <a:srgbClr val="000000"/>
                </a:solidFill>
              </a:rPr>
              <a:t>Input_files</a:t>
            </a:r>
            <a:r>
              <a:rPr lang="en-GB" sz="2400" dirty="0" smtClean="0">
                <a:solidFill>
                  <a:srgbClr val="000000"/>
                </a:solidFill>
              </a:rPr>
              <a:t>/</a:t>
            </a:r>
            <a:r>
              <a:rPr lang="en-GB" sz="2400" dirty="0" err="1" smtClean="0">
                <a:solidFill>
                  <a:srgbClr val="000000"/>
                </a:solidFill>
              </a:rPr>
              <a:t>RAxML</a:t>
            </a:r>
            <a:r>
              <a:rPr lang="en-GB" sz="2400" dirty="0" smtClean="0">
                <a:solidFill>
                  <a:srgbClr val="000000"/>
                </a:solidFill>
              </a:rPr>
              <a:t> folder </a:t>
            </a:r>
          </a:p>
          <a:p>
            <a:pPr marL="342900" indent="-342900">
              <a:buFont typeface="Arial"/>
              <a:buChar char="•"/>
            </a:pPr>
            <a:endParaRPr lang="en-GB" sz="2400" dirty="0">
              <a:solidFill>
                <a:srgbClr val="000000"/>
              </a:solidFill>
            </a:endParaRPr>
          </a:p>
          <a:p>
            <a:pPr marL="342900" indent="-342900">
              <a:buFont typeface="Arial"/>
              <a:buChar char="•"/>
            </a:pPr>
            <a:r>
              <a:rPr lang="en-GB" sz="2400" dirty="0" smtClean="0">
                <a:solidFill>
                  <a:srgbClr val="000000"/>
                </a:solidFill>
              </a:rPr>
              <a:t>Then in “Tip labels” choose Display as “NEW NAME”</a:t>
            </a:r>
            <a:endParaRPr lang="en-GB" sz="2400" dirty="0">
              <a:solidFill>
                <a:srgbClr val="000000"/>
              </a:solidFill>
            </a:endParaRPr>
          </a:p>
          <a:p>
            <a:endParaRPr lang="en-US" sz="2400" dirty="0" smtClean="0"/>
          </a:p>
        </p:txBody>
      </p:sp>
    </p:spTree>
    <p:extLst>
      <p:ext uri="{BB962C8B-B14F-4D97-AF65-F5344CB8AC3E}">
        <p14:creationId xmlns:p14="http://schemas.microsoft.com/office/powerpoint/2010/main" val="349474181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a:t>
            </a:r>
            <a:r>
              <a:rPr lang="en-GB" sz="3200" dirty="0" smtClean="0"/>
              <a:t>Phylogenetic relationships - </a:t>
            </a:r>
            <a:r>
              <a:rPr lang="en-GB" sz="3200" dirty="0" err="1" smtClean="0"/>
              <a:t>RAxML</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3" name="Picture 2" descr="Screenshot 2019-10-17 at 09.38.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24" y="1181662"/>
            <a:ext cx="8232588" cy="5351514"/>
          </a:xfrm>
          <a:prstGeom prst="rect">
            <a:avLst/>
          </a:prstGeom>
        </p:spPr>
      </p:pic>
    </p:spTree>
    <p:extLst>
      <p:ext uri="{BB962C8B-B14F-4D97-AF65-F5344CB8AC3E}">
        <p14:creationId xmlns:p14="http://schemas.microsoft.com/office/powerpoint/2010/main" val="111122335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a:t>
            </a:r>
            <a:r>
              <a:rPr lang="en-GB" sz="3200" dirty="0" smtClean="0"/>
              <a:t>Phylogenetic relationships - </a:t>
            </a:r>
            <a:r>
              <a:rPr lang="en-GB" sz="3200" dirty="0" err="1" smtClean="0"/>
              <a:t>RAxML</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254000" y="1410324"/>
            <a:ext cx="8791221" cy="5262979"/>
          </a:xfrm>
          <a:prstGeom prst="rect">
            <a:avLst/>
          </a:prstGeom>
        </p:spPr>
        <p:txBody>
          <a:bodyPr wrap="square">
            <a:spAutoFit/>
          </a:bodyPr>
          <a:lstStyle/>
          <a:p>
            <a:pPr marL="342900" indent="-342900">
              <a:buFont typeface="Arial"/>
              <a:buChar char="•"/>
            </a:pPr>
            <a:r>
              <a:rPr lang="en-GB" sz="2400" dirty="0"/>
              <a:t>Important caveat </a:t>
            </a:r>
            <a:r>
              <a:rPr lang="en-GB" sz="2400" dirty="0" smtClean="0"/>
              <a:t>1 </a:t>
            </a:r>
            <a:r>
              <a:rPr lang="mr-IN" sz="2400" dirty="0"/>
              <a:t>–</a:t>
            </a:r>
            <a:r>
              <a:rPr lang="en-GB" sz="2400" dirty="0"/>
              <a:t> </a:t>
            </a:r>
            <a:r>
              <a:rPr lang="en-GB" sz="2400" dirty="0" err="1"/>
              <a:t>RAxML</a:t>
            </a:r>
            <a:r>
              <a:rPr lang="en-GB" sz="2400" dirty="0"/>
              <a:t> </a:t>
            </a:r>
            <a:r>
              <a:rPr lang="en-GB" sz="2400" dirty="0" smtClean="0"/>
              <a:t>is phylogenetic software, so if your data are populations within species, or two closely related species then other coalescent-based methods are much more suitable (which we will now do)</a:t>
            </a:r>
            <a:endParaRPr lang="en-GB" sz="2400" dirty="0"/>
          </a:p>
          <a:p>
            <a:endParaRPr lang="en-GB" sz="2400" dirty="0" smtClean="0"/>
          </a:p>
          <a:p>
            <a:pPr marL="342900" indent="-342900">
              <a:buFont typeface="Arial"/>
              <a:buChar char="•"/>
            </a:pPr>
            <a:r>
              <a:rPr lang="en-GB" sz="2400" dirty="0" smtClean="0"/>
              <a:t>Important caveat 2 </a:t>
            </a:r>
            <a:r>
              <a:rPr lang="mr-IN" sz="2400" dirty="0" smtClean="0"/>
              <a:t>–</a:t>
            </a:r>
            <a:r>
              <a:rPr lang="en-GB" sz="2400" dirty="0" smtClean="0"/>
              <a:t> </a:t>
            </a:r>
            <a:r>
              <a:rPr lang="en-GB" sz="2400" dirty="0" err="1" smtClean="0"/>
              <a:t>RAxML</a:t>
            </a:r>
            <a:r>
              <a:rPr lang="en-GB" sz="2400" dirty="0" smtClean="0"/>
              <a:t> seems to performs better with full RAD-</a:t>
            </a:r>
            <a:r>
              <a:rPr lang="en-GB" sz="2400" dirty="0" err="1" smtClean="0"/>
              <a:t>seq</a:t>
            </a:r>
            <a:r>
              <a:rPr lang="en-GB" sz="2400" dirty="0" smtClean="0"/>
              <a:t> loci, not just single SNPs. Computationally this is more intensive but bootstrap scores are much better when you supply the full sequence of each RAD locus</a:t>
            </a:r>
          </a:p>
          <a:p>
            <a:pPr marL="342900" indent="-342900">
              <a:buFont typeface="Arial"/>
              <a:buChar char="•"/>
            </a:pPr>
            <a:endParaRPr lang="en-GB" sz="2400" dirty="0"/>
          </a:p>
          <a:p>
            <a:endParaRPr lang="en-GB" sz="2400" dirty="0" smtClean="0"/>
          </a:p>
          <a:p>
            <a:endParaRPr lang="en-GB" sz="2400" dirty="0" smtClean="0">
              <a:solidFill>
                <a:srgbClr val="000000"/>
              </a:solidFill>
            </a:endParaRPr>
          </a:p>
          <a:p>
            <a:pPr marL="342900" indent="-342900">
              <a:buFont typeface="Arial"/>
              <a:buChar char="•"/>
            </a:pPr>
            <a:endParaRPr lang="en-GB" sz="2400" dirty="0" smtClean="0"/>
          </a:p>
          <a:p>
            <a:endParaRPr lang="en-US" sz="2400" dirty="0" smtClean="0"/>
          </a:p>
        </p:txBody>
      </p:sp>
    </p:spTree>
    <p:extLst>
      <p:ext uri="{BB962C8B-B14F-4D97-AF65-F5344CB8AC3E}">
        <p14:creationId xmlns:p14="http://schemas.microsoft.com/office/powerpoint/2010/main" val="120563774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a:t>
            </a:r>
            <a:r>
              <a:rPr lang="en-GB" sz="3200" dirty="0" smtClean="0"/>
              <a:t>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0" y="962089"/>
            <a:ext cx="8791221" cy="2308324"/>
          </a:xfrm>
          <a:prstGeom prst="rect">
            <a:avLst/>
          </a:prstGeom>
        </p:spPr>
        <p:txBody>
          <a:bodyPr wrap="square">
            <a:spAutoFit/>
          </a:bodyPr>
          <a:lstStyle/>
          <a:p>
            <a:pPr marL="342900" indent="-342900">
              <a:buFont typeface="Arial"/>
              <a:buChar char="•"/>
            </a:pPr>
            <a:r>
              <a:rPr lang="en-GB" sz="2400" dirty="0" smtClean="0">
                <a:solidFill>
                  <a:srgbClr val="FF0000"/>
                </a:solidFill>
              </a:rPr>
              <a:t>What is SNAPP? </a:t>
            </a:r>
            <a:r>
              <a:rPr lang="en-GB" sz="2400" dirty="0" smtClean="0">
                <a:solidFill>
                  <a:srgbClr val="000000"/>
                </a:solidFill>
              </a:rPr>
              <a:t>A rapid (relatively) algorithm for looking at evolutionary relationships between populations using just SNP data</a:t>
            </a:r>
          </a:p>
          <a:p>
            <a:endParaRPr lang="en-GB" sz="2400" dirty="0" smtClean="0">
              <a:solidFill>
                <a:srgbClr val="000000"/>
              </a:solidFill>
            </a:endParaRPr>
          </a:p>
          <a:p>
            <a:pPr marL="342900" indent="-342900">
              <a:buFont typeface="Arial"/>
              <a:buChar char="•"/>
            </a:pPr>
            <a:endParaRPr lang="en-GB" sz="2400" dirty="0" smtClean="0"/>
          </a:p>
          <a:p>
            <a:endParaRPr lang="en-US" sz="2400" dirty="0" smtClean="0"/>
          </a:p>
        </p:txBody>
      </p:sp>
    </p:spTree>
    <p:extLst>
      <p:ext uri="{BB962C8B-B14F-4D97-AF65-F5344CB8AC3E}">
        <p14:creationId xmlns:p14="http://schemas.microsoft.com/office/powerpoint/2010/main" val="202994727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a:t>
            </a:r>
            <a:r>
              <a:rPr lang="en-GB" sz="3200" dirty="0" smtClean="0"/>
              <a:t>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0" y="962089"/>
            <a:ext cx="8791221" cy="4154983"/>
          </a:xfrm>
          <a:prstGeom prst="rect">
            <a:avLst/>
          </a:prstGeom>
        </p:spPr>
        <p:txBody>
          <a:bodyPr wrap="square">
            <a:spAutoFit/>
          </a:bodyPr>
          <a:lstStyle/>
          <a:p>
            <a:pPr marL="342900" indent="-342900">
              <a:buFont typeface="Arial"/>
              <a:buChar char="•"/>
            </a:pPr>
            <a:r>
              <a:rPr lang="en-GB" sz="2400" dirty="0" smtClean="0"/>
              <a:t>I thinned our </a:t>
            </a:r>
            <a:r>
              <a:rPr lang="en-GB" sz="2400" dirty="0" err="1" smtClean="0"/>
              <a:t>nex</a:t>
            </a:r>
            <a:r>
              <a:rPr lang="en-GB" sz="2400" dirty="0" smtClean="0"/>
              <a:t> file (</a:t>
            </a:r>
            <a:r>
              <a:rPr lang="en-GB" sz="2400" dirty="0" err="1" smtClean="0"/>
              <a:t>Lflavomaculatus_thinned.nex</a:t>
            </a:r>
            <a:r>
              <a:rPr lang="en-GB" sz="2400" dirty="0" smtClean="0"/>
              <a:t>) - SNAPP is very computationally intensive</a:t>
            </a:r>
          </a:p>
          <a:p>
            <a:pPr marL="342900" indent="-342900">
              <a:buFont typeface="Arial"/>
              <a:buChar char="•"/>
            </a:pPr>
            <a:endParaRPr lang="en-GB" sz="2400" dirty="0" smtClean="0"/>
          </a:p>
          <a:p>
            <a:pPr marL="342900" indent="-342900">
              <a:buFont typeface="Arial"/>
              <a:buChar char="•"/>
            </a:pPr>
            <a:r>
              <a:rPr lang="en-GB" sz="2400" dirty="0" smtClean="0"/>
              <a:t>From each of the 4 populations identified earlier there are 3-4 representative individuals, each with 8598 SNPs (missing data=N)</a:t>
            </a:r>
          </a:p>
          <a:p>
            <a:pPr marL="342900" indent="-342900">
              <a:buFont typeface="Arial"/>
              <a:buChar char="•"/>
            </a:pPr>
            <a:endParaRPr lang="en-GB" sz="2400" dirty="0" smtClean="0"/>
          </a:p>
          <a:p>
            <a:pPr marL="342900" indent="-342900">
              <a:buFont typeface="Arial"/>
              <a:buChar char="•"/>
            </a:pPr>
            <a:r>
              <a:rPr lang="en-GB" sz="2400" dirty="0" smtClean="0"/>
              <a:t>We will use </a:t>
            </a:r>
            <a:r>
              <a:rPr lang="en-GB" sz="2400" dirty="0" err="1" smtClean="0"/>
              <a:t>BEAUti</a:t>
            </a:r>
            <a:r>
              <a:rPr lang="en-GB" sz="2400" dirty="0" smtClean="0"/>
              <a:t> (part of the BEAST package) to build the xml file for this which SNAPP needs to run</a:t>
            </a:r>
          </a:p>
          <a:p>
            <a:pPr marL="342900" indent="-342900">
              <a:buFont typeface="Arial"/>
              <a:buChar char="•"/>
            </a:pPr>
            <a:endParaRPr lang="en-GB" sz="2400" dirty="0" smtClean="0"/>
          </a:p>
          <a:p>
            <a:pPr marL="342900" indent="-342900">
              <a:buFont typeface="Arial"/>
              <a:buChar char="•"/>
            </a:pPr>
            <a:endParaRPr lang="en-GB" sz="2400" dirty="0" smtClean="0"/>
          </a:p>
          <a:p>
            <a:endParaRPr lang="en-US" sz="2400" dirty="0" smtClean="0"/>
          </a:p>
        </p:txBody>
      </p:sp>
    </p:spTree>
    <p:extLst>
      <p:ext uri="{BB962C8B-B14F-4D97-AF65-F5344CB8AC3E}">
        <p14:creationId xmlns:p14="http://schemas.microsoft.com/office/powerpoint/2010/main" val="208290879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a:t>
            </a:r>
            <a:r>
              <a:rPr lang="en-GB" sz="3200" dirty="0" smtClean="0"/>
              <a:t>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0" y="962089"/>
            <a:ext cx="8791221" cy="1200328"/>
          </a:xfrm>
          <a:prstGeom prst="rect">
            <a:avLst/>
          </a:prstGeom>
        </p:spPr>
        <p:txBody>
          <a:bodyPr wrap="square">
            <a:spAutoFit/>
          </a:bodyPr>
          <a:lstStyle/>
          <a:p>
            <a:pPr marL="342900" indent="-342900">
              <a:buFont typeface="Arial"/>
              <a:buChar char="•"/>
            </a:pPr>
            <a:r>
              <a:rPr lang="en-GB" sz="2400" dirty="0"/>
              <a:t>First, open </a:t>
            </a:r>
            <a:r>
              <a:rPr lang="en-GB" sz="2400" dirty="0" err="1" smtClean="0"/>
              <a:t>BEAUti</a:t>
            </a:r>
            <a:r>
              <a:rPr lang="en-GB" sz="2400" dirty="0" smtClean="0"/>
              <a:t> </a:t>
            </a:r>
            <a:r>
              <a:rPr lang="en-GB" sz="2400" dirty="0"/>
              <a:t>and go File&gt;Manage Packages, scroll to SNAPP and install</a:t>
            </a:r>
          </a:p>
          <a:p>
            <a:endParaRPr lang="en-US" sz="2400" dirty="0" smtClean="0"/>
          </a:p>
        </p:txBody>
      </p:sp>
      <p:pic>
        <p:nvPicPr>
          <p:cNvPr id="6" name="Picture 5" descr="Screenshot 2019-10-11 at 15.37.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483" y="1995420"/>
            <a:ext cx="6250609" cy="4697167"/>
          </a:xfrm>
          <a:prstGeom prst="rect">
            <a:avLst/>
          </a:prstGeom>
        </p:spPr>
      </p:pic>
    </p:spTree>
    <p:extLst>
      <p:ext uri="{BB962C8B-B14F-4D97-AF65-F5344CB8AC3E}">
        <p14:creationId xmlns:p14="http://schemas.microsoft.com/office/powerpoint/2010/main" val="397905086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a:t>
            </a:r>
            <a:r>
              <a:rPr lang="en-GB" sz="3200" dirty="0" smtClean="0"/>
              <a:t>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0" y="962089"/>
            <a:ext cx="8791221" cy="2677656"/>
          </a:xfrm>
          <a:prstGeom prst="rect">
            <a:avLst/>
          </a:prstGeom>
        </p:spPr>
        <p:txBody>
          <a:bodyPr wrap="square">
            <a:spAutoFit/>
          </a:bodyPr>
          <a:lstStyle/>
          <a:p>
            <a:pPr marL="342900" indent="-342900">
              <a:buFont typeface="Arial"/>
              <a:buChar char="•"/>
            </a:pPr>
            <a:r>
              <a:rPr lang="en-GB" sz="2400" dirty="0" smtClean="0"/>
              <a:t>Go to File&gt;Template&gt;SNAPP</a:t>
            </a:r>
          </a:p>
          <a:p>
            <a:pPr marL="342900" indent="-342900">
              <a:buFont typeface="Arial"/>
              <a:buChar char="•"/>
            </a:pPr>
            <a:r>
              <a:rPr lang="en-GB" sz="2400" dirty="0" smtClean="0"/>
              <a:t>Now go File&gt;Import Alignment and select the thinned nexus file</a:t>
            </a:r>
          </a:p>
          <a:p>
            <a:pPr marL="342900" indent="-342900">
              <a:buFont typeface="Arial"/>
              <a:buChar char="•"/>
            </a:pPr>
            <a:r>
              <a:rPr lang="en-GB" sz="2400" dirty="0" smtClean="0"/>
              <a:t>We need to tell SNAPP which individual belongs to which population, so fill in as below (don’t leave any invisible spaces)</a:t>
            </a:r>
          </a:p>
          <a:p>
            <a:pPr marL="342900" indent="-342900">
              <a:buFont typeface="Arial"/>
              <a:buChar char="•"/>
            </a:pPr>
            <a:endParaRPr lang="en-GB" sz="2400" dirty="0" smtClean="0"/>
          </a:p>
          <a:p>
            <a:pPr marL="342900" indent="-342900">
              <a:buFont typeface="Arial"/>
              <a:buChar char="•"/>
            </a:pPr>
            <a:endParaRPr lang="en-GB" sz="2400" dirty="0" smtClean="0"/>
          </a:p>
          <a:p>
            <a:endParaRPr lang="en-US" sz="2400" dirty="0" smtClean="0"/>
          </a:p>
        </p:txBody>
      </p:sp>
      <p:pic>
        <p:nvPicPr>
          <p:cNvPr id="3" name="Picture 2" descr="Screenshot 2019-10-15 at 09.21.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25" y="2561827"/>
            <a:ext cx="5612069" cy="4221468"/>
          </a:xfrm>
          <a:prstGeom prst="rect">
            <a:avLst/>
          </a:prstGeom>
        </p:spPr>
      </p:pic>
    </p:spTree>
    <p:extLst>
      <p:ext uri="{BB962C8B-B14F-4D97-AF65-F5344CB8AC3E}">
        <p14:creationId xmlns:p14="http://schemas.microsoft.com/office/powerpoint/2010/main" val="254806545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a:t>
            </a:r>
            <a:r>
              <a:rPr lang="en-GB" sz="3200" dirty="0" smtClean="0"/>
              <a:t>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0" y="962089"/>
            <a:ext cx="8791221" cy="1938992"/>
          </a:xfrm>
          <a:prstGeom prst="rect">
            <a:avLst/>
          </a:prstGeom>
        </p:spPr>
        <p:txBody>
          <a:bodyPr wrap="square">
            <a:spAutoFit/>
          </a:bodyPr>
          <a:lstStyle/>
          <a:p>
            <a:pPr marL="342900" indent="-342900">
              <a:buFont typeface="Arial"/>
              <a:buChar char="•"/>
            </a:pPr>
            <a:r>
              <a:rPr lang="en-GB" sz="2400" dirty="0"/>
              <a:t>Click on the Model Parameters tab and calculate mutation rates button (calculates from the data)</a:t>
            </a:r>
          </a:p>
          <a:p>
            <a:pPr marL="342900" indent="-342900">
              <a:buFont typeface="Arial"/>
              <a:buChar char="•"/>
            </a:pPr>
            <a:endParaRPr lang="en-GB" sz="2400" dirty="0" smtClean="0"/>
          </a:p>
          <a:p>
            <a:pPr marL="342900" indent="-342900">
              <a:buFont typeface="Arial"/>
              <a:buChar char="•"/>
            </a:pPr>
            <a:endParaRPr lang="en-GB" sz="2400" dirty="0" smtClean="0"/>
          </a:p>
          <a:p>
            <a:endParaRPr lang="en-US" sz="2400" dirty="0" smtClean="0"/>
          </a:p>
        </p:txBody>
      </p:sp>
      <p:pic>
        <p:nvPicPr>
          <p:cNvPr id="6" name="Picture 5" descr="Screenshot 2019-10-15 at 09.21.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823" y="1882588"/>
            <a:ext cx="6469529" cy="4850559"/>
          </a:xfrm>
          <a:prstGeom prst="rect">
            <a:avLst/>
          </a:prstGeom>
        </p:spPr>
      </p:pic>
    </p:spTree>
    <p:extLst>
      <p:ext uri="{BB962C8B-B14F-4D97-AF65-F5344CB8AC3E}">
        <p14:creationId xmlns:p14="http://schemas.microsoft.com/office/powerpoint/2010/main" val="147946001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a:t>
            </a:r>
            <a:r>
              <a:rPr lang="en-GB" sz="3200" dirty="0" smtClean="0"/>
              <a:t>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167674" y="787777"/>
            <a:ext cx="8791221" cy="6370974"/>
          </a:xfrm>
          <a:prstGeom prst="rect">
            <a:avLst/>
          </a:prstGeom>
        </p:spPr>
        <p:txBody>
          <a:bodyPr wrap="square">
            <a:spAutoFit/>
          </a:bodyPr>
          <a:lstStyle/>
          <a:p>
            <a:pPr marL="342900" indent="-342900">
              <a:buFont typeface="Arial"/>
              <a:buChar char="•"/>
            </a:pPr>
            <a:r>
              <a:rPr lang="en-GB" sz="2400" dirty="0" smtClean="0"/>
              <a:t>Leave the Prior tab as is for now, setting priors is very complex, but you could and should explore the effects of different priors on your output trees</a:t>
            </a:r>
          </a:p>
          <a:p>
            <a:endParaRPr lang="en-GB" sz="2400" dirty="0" smtClean="0"/>
          </a:p>
          <a:p>
            <a:pPr marL="342900" indent="-342900">
              <a:buFont typeface="Arial"/>
              <a:buChar char="•"/>
            </a:pPr>
            <a:r>
              <a:rPr lang="en-GB" sz="2400" dirty="0" smtClean="0"/>
              <a:t>Click on MCMC and keep chain length at 1000000, change </a:t>
            </a:r>
            <a:r>
              <a:rPr lang="en-GB" sz="2400" dirty="0" err="1" smtClean="0"/>
              <a:t>tracelog</a:t>
            </a:r>
            <a:r>
              <a:rPr lang="en-GB" sz="2400" dirty="0" smtClean="0"/>
              <a:t> filename to </a:t>
            </a:r>
            <a:r>
              <a:rPr lang="en-GB" sz="2400" dirty="0" err="1" smtClean="0"/>
              <a:t>Lflavomaculatus.log</a:t>
            </a:r>
            <a:r>
              <a:rPr lang="en-GB" sz="2400" dirty="0" smtClean="0"/>
              <a:t> and </a:t>
            </a:r>
            <a:r>
              <a:rPr lang="en-GB" sz="2400" dirty="0" err="1" smtClean="0"/>
              <a:t>treelog</a:t>
            </a:r>
            <a:r>
              <a:rPr lang="en-GB" sz="2400" dirty="0" smtClean="0"/>
              <a:t> filename to </a:t>
            </a:r>
            <a:r>
              <a:rPr lang="en-GB" sz="2400" dirty="0" err="1" smtClean="0"/>
              <a:t>Lflavomaculatus.trees</a:t>
            </a:r>
            <a:r>
              <a:rPr lang="en-GB" sz="2400" dirty="0" smtClean="0"/>
              <a:t>. Each of these is logging every 1000 so your output files will have 1000 entries</a:t>
            </a:r>
          </a:p>
          <a:p>
            <a:pPr marL="342900" indent="-342900">
              <a:buFont typeface="Arial"/>
              <a:buChar char="•"/>
            </a:pPr>
            <a:endParaRPr lang="en-GB" sz="2400" dirty="0" smtClean="0"/>
          </a:p>
          <a:p>
            <a:pPr marL="342900" indent="-342900">
              <a:buFont typeface="Arial"/>
              <a:buChar char="•"/>
            </a:pPr>
            <a:r>
              <a:rPr lang="en-GB" sz="2400" dirty="0" smtClean="0"/>
              <a:t>Save as </a:t>
            </a:r>
            <a:r>
              <a:rPr lang="en-GB" sz="2400" dirty="0" err="1" smtClean="0"/>
              <a:t>Lflavomaculatus_thinned.xml</a:t>
            </a:r>
            <a:endParaRPr lang="en-GB" sz="2400" dirty="0" smtClean="0"/>
          </a:p>
          <a:p>
            <a:pPr marL="342900" indent="-342900">
              <a:buFont typeface="Arial"/>
              <a:buChar char="•"/>
            </a:pPr>
            <a:endParaRPr lang="en-GB" sz="2400" dirty="0"/>
          </a:p>
          <a:p>
            <a:pPr marL="342900" indent="-342900">
              <a:buFont typeface="Arial"/>
              <a:buChar char="•"/>
            </a:pPr>
            <a:r>
              <a:rPr lang="en-GB" sz="2400" dirty="0" smtClean="0"/>
              <a:t>You can check if it runs by opening BEAST and running this xml file. Cancel it after it begins to run. You can submit to </a:t>
            </a:r>
            <a:r>
              <a:rPr lang="en-GB" sz="2400" dirty="0" smtClean="0">
                <a:hlinkClick r:id="rId3"/>
              </a:rPr>
              <a:t>CIPRES </a:t>
            </a:r>
            <a:r>
              <a:rPr lang="en-GB" sz="2400" dirty="0" smtClean="0"/>
              <a:t>if you want to run yourself (setting up SNAPP on the UFZ cluster is time-consuming, we won’t go through that here, but the </a:t>
            </a:r>
            <a:r>
              <a:rPr lang="en-GB" sz="2400" b="1" u="sng" dirty="0" err="1" smtClean="0"/>
              <a:t>run_SNAPP.sh</a:t>
            </a:r>
            <a:r>
              <a:rPr lang="en-GB" sz="2400" dirty="0" smtClean="0"/>
              <a:t> is there for you to take a look at)</a:t>
            </a:r>
          </a:p>
          <a:p>
            <a:endParaRPr lang="en-US" sz="2400" dirty="0" smtClean="0"/>
          </a:p>
        </p:txBody>
      </p:sp>
    </p:spTree>
    <p:extLst>
      <p:ext uri="{BB962C8B-B14F-4D97-AF65-F5344CB8AC3E}">
        <p14:creationId xmlns:p14="http://schemas.microsoft.com/office/powerpoint/2010/main" val="155751420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a:t>
            </a:r>
            <a:r>
              <a:rPr lang="en-GB" sz="3200" dirty="0" smtClean="0"/>
              <a:t>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5" name="Picture 4" descr="Screenshot 2019-10-17 at 09.22.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76" y="1699559"/>
            <a:ext cx="8531412" cy="3742948"/>
          </a:xfrm>
          <a:prstGeom prst="rect">
            <a:avLst/>
          </a:prstGeom>
        </p:spPr>
      </p:pic>
    </p:spTree>
    <p:extLst>
      <p:ext uri="{BB962C8B-B14F-4D97-AF65-F5344CB8AC3E}">
        <p14:creationId xmlns:p14="http://schemas.microsoft.com/office/powerpoint/2010/main" val="338102115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Directory structure on cluster (in /public/$USER/)</a:t>
            </a:r>
            <a:endParaRPr lang="en-US" sz="3200" dirty="0"/>
          </a:p>
        </p:txBody>
      </p:sp>
      <p:sp>
        <p:nvSpPr>
          <p:cNvPr id="2" name="TextBox 1"/>
          <p:cNvSpPr txBox="1"/>
          <p:nvPr/>
        </p:nvSpPr>
        <p:spPr>
          <a:xfrm>
            <a:off x="1763974" y="5814920"/>
            <a:ext cx="184666" cy="369332"/>
          </a:xfrm>
          <a:prstGeom prst="rect">
            <a:avLst/>
          </a:prstGeom>
          <a:noFill/>
        </p:spPr>
        <p:txBody>
          <a:bodyPr wrap="none" rtlCol="0">
            <a:spAutoFit/>
          </a:bodyPr>
          <a:lstStyle/>
          <a:p>
            <a:endParaRPr lang="en-US" dirty="0"/>
          </a:p>
        </p:txBody>
      </p:sp>
      <p:sp>
        <p:nvSpPr>
          <p:cNvPr id="5" name="Rectangle 4"/>
          <p:cNvSpPr/>
          <p:nvPr/>
        </p:nvSpPr>
        <p:spPr>
          <a:xfrm>
            <a:off x="1464338" y="1559585"/>
            <a:ext cx="6558304" cy="369332"/>
          </a:xfrm>
          <a:prstGeom prst="rect">
            <a:avLst/>
          </a:prstGeom>
        </p:spPr>
        <p:txBody>
          <a:bodyPr wrap="square">
            <a:spAutoFit/>
          </a:bodyPr>
          <a:lstStyle/>
          <a:p>
            <a:pPr marL="342900" indent="-342900">
              <a:buFont typeface="Arial"/>
              <a:buChar char="•"/>
            </a:pPr>
            <a:r>
              <a:rPr lang="en-GB" b="1" dirty="0" err="1"/>
              <a:t>submit_scripts</a:t>
            </a:r>
            <a:r>
              <a:rPr lang="en-GB" dirty="0"/>
              <a:t>  </a:t>
            </a:r>
            <a:r>
              <a:rPr lang="en-GB" dirty="0" smtClean="0"/>
              <a:t>		(</a:t>
            </a:r>
            <a:r>
              <a:rPr lang="en-GB" dirty="0"/>
              <a:t>all scripts to </a:t>
            </a:r>
            <a:r>
              <a:rPr lang="en-GB" dirty="0" smtClean="0"/>
              <a:t>process the data)</a:t>
            </a:r>
            <a:endParaRPr lang="en-GB" dirty="0"/>
          </a:p>
        </p:txBody>
      </p:sp>
      <p:sp>
        <p:nvSpPr>
          <p:cNvPr id="8" name="Rectangle 7"/>
          <p:cNvSpPr/>
          <p:nvPr/>
        </p:nvSpPr>
        <p:spPr>
          <a:xfrm>
            <a:off x="1464338" y="2173495"/>
            <a:ext cx="7992657" cy="369332"/>
          </a:xfrm>
          <a:prstGeom prst="rect">
            <a:avLst/>
          </a:prstGeom>
        </p:spPr>
        <p:txBody>
          <a:bodyPr wrap="square">
            <a:spAutoFit/>
          </a:bodyPr>
          <a:lstStyle/>
          <a:p>
            <a:pPr marL="342900" indent="-342900">
              <a:buFont typeface="Arial"/>
              <a:buChar char="•"/>
            </a:pPr>
            <a:r>
              <a:rPr lang="en-GB" b="1" dirty="0"/>
              <a:t>w</a:t>
            </a:r>
            <a:r>
              <a:rPr lang="en-GB" b="1" dirty="0" smtClean="0"/>
              <a:t>ork			</a:t>
            </a:r>
            <a:r>
              <a:rPr lang="en-GB" dirty="0"/>
              <a:t>	</a:t>
            </a:r>
            <a:r>
              <a:rPr lang="en-GB" dirty="0" smtClean="0"/>
              <a:t>	(working folder</a:t>
            </a:r>
            <a:r>
              <a:rPr lang="en-GB" dirty="0"/>
              <a:t>)</a:t>
            </a:r>
          </a:p>
        </p:txBody>
      </p:sp>
      <p:sp>
        <p:nvSpPr>
          <p:cNvPr id="7" name="Rectangle 6"/>
          <p:cNvSpPr/>
          <p:nvPr/>
        </p:nvSpPr>
        <p:spPr>
          <a:xfrm>
            <a:off x="1461517" y="2724316"/>
            <a:ext cx="7992657" cy="369332"/>
          </a:xfrm>
          <a:prstGeom prst="rect">
            <a:avLst/>
          </a:prstGeom>
        </p:spPr>
        <p:txBody>
          <a:bodyPr wrap="square">
            <a:spAutoFit/>
          </a:bodyPr>
          <a:lstStyle/>
          <a:p>
            <a:pPr marL="342900" indent="-342900">
              <a:buFont typeface="Arial"/>
              <a:buChar char="•"/>
            </a:pPr>
            <a:r>
              <a:rPr lang="en-GB" b="1" dirty="0" err="1" smtClean="0"/>
              <a:t>virtual_env_RADseq</a:t>
            </a:r>
            <a:r>
              <a:rPr lang="en-GB" b="1" dirty="0" smtClean="0"/>
              <a:t> 	</a:t>
            </a:r>
            <a:r>
              <a:rPr lang="en-GB" dirty="0" smtClean="0"/>
              <a:t>(virtual environment we created)</a:t>
            </a:r>
            <a:endParaRPr lang="en-GB" dirty="0"/>
          </a:p>
        </p:txBody>
      </p:sp>
      <p:sp>
        <p:nvSpPr>
          <p:cNvPr id="3" name="Rectangle 2"/>
          <p:cNvSpPr/>
          <p:nvPr/>
        </p:nvSpPr>
        <p:spPr>
          <a:xfrm>
            <a:off x="1210235" y="4192512"/>
            <a:ext cx="7156824" cy="1754327"/>
          </a:xfrm>
          <a:prstGeom prst="rect">
            <a:avLst/>
          </a:prstGeom>
        </p:spPr>
        <p:txBody>
          <a:bodyPr wrap="square">
            <a:spAutoFit/>
          </a:bodyPr>
          <a:lstStyle/>
          <a:p>
            <a:r>
              <a:rPr lang="en-GB" dirty="0" smtClean="0"/>
              <a:t>If you make a folder on your Desktop called “Workshop_2” and run this command from your terminal it will download all the files for completed analyses: </a:t>
            </a:r>
          </a:p>
          <a:p>
            <a:endParaRPr lang="en-GB" dirty="0"/>
          </a:p>
          <a:p>
            <a:r>
              <a:rPr lang="en-GB" dirty="0" err="1" smtClean="0"/>
              <a:t>rsync</a:t>
            </a:r>
            <a:r>
              <a:rPr lang="en-GB" dirty="0" smtClean="0"/>
              <a:t> </a:t>
            </a:r>
            <a:r>
              <a:rPr lang="en-GB" dirty="0">
                <a:solidFill>
                  <a:srgbClr val="F79646"/>
                </a:solidFill>
              </a:rPr>
              <a:t>--dry-run </a:t>
            </a:r>
            <a:r>
              <a:rPr lang="en-GB" dirty="0"/>
              <a:t>-</a:t>
            </a:r>
            <a:r>
              <a:rPr lang="en-GB" dirty="0" err="1"/>
              <a:t>avhP</a:t>
            </a:r>
            <a:r>
              <a:rPr lang="en-GB" dirty="0"/>
              <a:t> -e '</a:t>
            </a:r>
            <a:r>
              <a:rPr lang="en-GB" dirty="0" err="1"/>
              <a:t>ssh</a:t>
            </a:r>
            <a:r>
              <a:rPr lang="en-GB" dirty="0"/>
              <a:t> -p 8022' -r </a:t>
            </a:r>
            <a:r>
              <a:rPr lang="en-GB" dirty="0" err="1"/>
              <a:t>barratt@localhost</a:t>
            </a:r>
            <a:r>
              <a:rPr lang="en-GB" dirty="0"/>
              <a:t>:/public/</a:t>
            </a:r>
            <a:r>
              <a:rPr lang="en-GB" dirty="0" err="1"/>
              <a:t>barratt</a:t>
            </a:r>
            <a:r>
              <a:rPr lang="en-GB" dirty="0"/>
              <a:t>/ /Users/</a:t>
            </a:r>
            <a:r>
              <a:rPr lang="en-GB" dirty="0" err="1"/>
              <a:t>chris</a:t>
            </a:r>
            <a:r>
              <a:rPr lang="en-GB" dirty="0"/>
              <a:t>/Desktop/Workshop_2/</a:t>
            </a:r>
          </a:p>
        </p:txBody>
      </p:sp>
    </p:spTree>
    <p:extLst>
      <p:ext uri="{BB962C8B-B14F-4D97-AF65-F5344CB8AC3E}">
        <p14:creationId xmlns:p14="http://schemas.microsoft.com/office/powerpoint/2010/main" val="143644723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a:t>
            </a:r>
            <a:r>
              <a:rPr lang="en-GB" sz="3200" dirty="0" smtClean="0"/>
              <a:t>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12497" y="833430"/>
            <a:ext cx="8791221" cy="6740306"/>
          </a:xfrm>
          <a:prstGeom prst="rect">
            <a:avLst/>
          </a:prstGeom>
        </p:spPr>
        <p:txBody>
          <a:bodyPr wrap="square">
            <a:spAutoFit/>
          </a:bodyPr>
          <a:lstStyle/>
          <a:p>
            <a:pPr marL="342900" indent="-342900">
              <a:buFont typeface="Arial"/>
              <a:buChar char="•"/>
            </a:pPr>
            <a:r>
              <a:rPr lang="en-GB" sz="2400" dirty="0" smtClean="0"/>
              <a:t>This will take 12-13 hours to run because of the calculations. Ideally you would have 10,000 tree and log entries for later on, but in this case I have just given 1000. I have the output files prepared for you</a:t>
            </a:r>
            <a:r>
              <a:rPr lang="mr-IN" sz="2400" dirty="0" smtClean="0"/>
              <a:t>…</a:t>
            </a:r>
            <a:r>
              <a:rPr lang="en-GB" sz="2400" dirty="0"/>
              <a:t> </a:t>
            </a:r>
            <a:r>
              <a:rPr lang="en-GB" sz="2400" dirty="0" smtClean="0"/>
              <a:t>. log and .trees</a:t>
            </a:r>
          </a:p>
          <a:p>
            <a:endParaRPr lang="en-GB" sz="2400" dirty="0"/>
          </a:p>
          <a:p>
            <a:pPr marL="342900" indent="-342900">
              <a:buFont typeface="Arial"/>
              <a:buChar char="•"/>
            </a:pPr>
            <a:r>
              <a:rPr lang="en-GB" sz="2400" dirty="0" smtClean="0"/>
              <a:t>Using Tracer you can check the log files to see how well they have converged. ESS scores (Effective Sample Sizes) above 200 are typically considered as sufficient (but are less here due to above)</a:t>
            </a:r>
          </a:p>
          <a:p>
            <a:pPr marL="342900" indent="-342900">
              <a:buFont typeface="Arial"/>
              <a:buChar char="•"/>
            </a:pPr>
            <a:endParaRPr lang="en-GB" sz="2400" dirty="0"/>
          </a:p>
          <a:p>
            <a:pPr marL="342900" indent="-342900">
              <a:buFont typeface="Arial"/>
              <a:buChar char="•"/>
            </a:pPr>
            <a:r>
              <a:rPr lang="en-GB" sz="2400" dirty="0" smtClean="0"/>
              <a:t>Sometimes a BEAST run can get stuck in weird parameter space so you may need to rerun analyses to check that your results hold</a:t>
            </a:r>
          </a:p>
          <a:p>
            <a:pPr marL="342900" indent="-342900">
              <a:buFont typeface="Arial"/>
              <a:buChar char="•"/>
            </a:pPr>
            <a:endParaRPr lang="en-GB" sz="2400" dirty="0"/>
          </a:p>
          <a:p>
            <a:pPr marL="342900" indent="-342900">
              <a:buFont typeface="Arial"/>
              <a:buChar char="•"/>
            </a:pPr>
            <a:r>
              <a:rPr lang="en-GB" sz="2400" dirty="0" smtClean="0"/>
              <a:t>Another consideration is to run the same analysis with different representative individuals (also to see if results hold)</a:t>
            </a:r>
          </a:p>
          <a:p>
            <a:pPr marL="342900" indent="-342900">
              <a:buFont typeface="Arial"/>
              <a:buChar char="•"/>
            </a:pPr>
            <a:endParaRPr lang="en-GB" sz="2400" dirty="0"/>
          </a:p>
          <a:p>
            <a:pPr marL="342900" indent="-342900">
              <a:buFont typeface="Arial"/>
              <a:buChar char="•"/>
            </a:pPr>
            <a:r>
              <a:rPr lang="en-GB" sz="2400" dirty="0" smtClean="0"/>
              <a:t>A more in depth tutorial can be found </a:t>
            </a:r>
            <a:r>
              <a:rPr lang="en-GB" sz="2400" dirty="0" smtClean="0">
                <a:hlinkClick r:id="rId3"/>
              </a:rPr>
              <a:t>here</a:t>
            </a:r>
            <a:endParaRPr lang="en-GB" sz="2400" dirty="0"/>
          </a:p>
          <a:p>
            <a:pPr marL="342900" indent="-342900">
              <a:buFont typeface="Arial"/>
              <a:buChar char="•"/>
            </a:pPr>
            <a:endParaRPr lang="en-GB" sz="2400" dirty="0"/>
          </a:p>
          <a:p>
            <a:pPr marL="342900" indent="-342900">
              <a:buFont typeface="Arial"/>
              <a:buChar char="•"/>
            </a:pPr>
            <a:endParaRPr lang="en-US" sz="2400" dirty="0" smtClean="0"/>
          </a:p>
        </p:txBody>
      </p:sp>
    </p:spTree>
    <p:extLst>
      <p:ext uri="{BB962C8B-B14F-4D97-AF65-F5344CB8AC3E}">
        <p14:creationId xmlns:p14="http://schemas.microsoft.com/office/powerpoint/2010/main" val="105990919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a:t>
            </a:r>
            <a:r>
              <a:rPr lang="en-GB" sz="3200" dirty="0" smtClean="0"/>
              <a:t>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5632824" y="1004977"/>
            <a:ext cx="3436471" cy="5632310"/>
          </a:xfrm>
          <a:prstGeom prst="rect">
            <a:avLst/>
          </a:prstGeom>
        </p:spPr>
        <p:txBody>
          <a:bodyPr wrap="square">
            <a:spAutoFit/>
          </a:bodyPr>
          <a:lstStyle/>
          <a:p>
            <a:pPr marL="342900" indent="-342900">
              <a:buFont typeface="Arial"/>
              <a:buChar char="•"/>
            </a:pPr>
            <a:r>
              <a:rPr lang="en-GB" sz="2400" dirty="0" smtClean="0"/>
              <a:t>Load the .log files in Tracer (part of BEAST package)</a:t>
            </a:r>
          </a:p>
          <a:p>
            <a:pPr marL="342900" indent="-342900">
              <a:buFont typeface="Arial"/>
              <a:buChar char="•"/>
            </a:pPr>
            <a:endParaRPr lang="en-GB" sz="2400" dirty="0"/>
          </a:p>
          <a:p>
            <a:pPr marL="342900" indent="-342900">
              <a:buFont typeface="Arial"/>
              <a:buChar char="•"/>
            </a:pPr>
            <a:r>
              <a:rPr lang="en-GB" sz="2400" dirty="0" smtClean="0"/>
              <a:t>These are your 1000 logs. Typically you want your posterior ESS score to be over 200</a:t>
            </a:r>
          </a:p>
          <a:p>
            <a:endParaRPr lang="en-GB" sz="2400" dirty="0"/>
          </a:p>
          <a:p>
            <a:pPr marL="342900" indent="-342900">
              <a:buFont typeface="Arial"/>
              <a:buChar char="•"/>
            </a:pPr>
            <a:r>
              <a:rPr lang="en-GB" sz="2400" dirty="0" smtClean="0"/>
              <a:t>Look at the trace tab and see if it is in the right parameter space. A fat caterpillar is what you want to see </a:t>
            </a:r>
            <a:r>
              <a:rPr lang="en-GB" sz="2400" dirty="0" smtClean="0">
                <a:sym typeface="Wingdings"/>
              </a:rPr>
              <a:t></a:t>
            </a:r>
            <a:endParaRPr lang="en-US" sz="2400" dirty="0" smtClean="0"/>
          </a:p>
        </p:txBody>
      </p:sp>
      <p:pic>
        <p:nvPicPr>
          <p:cNvPr id="8" name="Picture 7" descr="Screenshot 2019-10-14 at 12.16.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412" y="5035249"/>
            <a:ext cx="2779889" cy="1822752"/>
          </a:xfrm>
          <a:prstGeom prst="rect">
            <a:avLst/>
          </a:prstGeom>
        </p:spPr>
      </p:pic>
      <p:pic>
        <p:nvPicPr>
          <p:cNvPr id="5" name="Picture 4" descr="Screenshot 2019-10-17 at 09.23.4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312" y="1378508"/>
            <a:ext cx="5286748" cy="3530382"/>
          </a:xfrm>
          <a:prstGeom prst="rect">
            <a:avLst/>
          </a:prstGeom>
        </p:spPr>
      </p:pic>
    </p:spTree>
    <p:extLst>
      <p:ext uri="{BB962C8B-B14F-4D97-AF65-F5344CB8AC3E}">
        <p14:creationId xmlns:p14="http://schemas.microsoft.com/office/powerpoint/2010/main" val="370487375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a:t>
            </a:r>
            <a:r>
              <a:rPr lang="en-GB" sz="3200" dirty="0" smtClean="0"/>
              <a:t>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5362222" y="1367716"/>
            <a:ext cx="3527777" cy="4893647"/>
          </a:xfrm>
          <a:prstGeom prst="rect">
            <a:avLst/>
          </a:prstGeom>
        </p:spPr>
        <p:txBody>
          <a:bodyPr wrap="square">
            <a:spAutoFit/>
          </a:bodyPr>
          <a:lstStyle/>
          <a:p>
            <a:pPr marL="342900" indent="-342900">
              <a:buFont typeface="Arial"/>
              <a:buChar char="•"/>
            </a:pPr>
            <a:r>
              <a:rPr lang="en-GB" sz="2400" dirty="0" smtClean="0"/>
              <a:t>Load the .trees file in </a:t>
            </a:r>
            <a:r>
              <a:rPr lang="en-GB" sz="2400" dirty="0" err="1" smtClean="0"/>
              <a:t>DensiTree</a:t>
            </a:r>
            <a:r>
              <a:rPr lang="en-GB" sz="2400" dirty="0" smtClean="0"/>
              <a:t> (part of BEAST package)</a:t>
            </a:r>
          </a:p>
          <a:p>
            <a:pPr marL="342900" indent="-342900">
              <a:buFont typeface="Arial"/>
              <a:buChar char="•"/>
            </a:pPr>
            <a:endParaRPr lang="en-GB" sz="2400" dirty="0"/>
          </a:p>
          <a:p>
            <a:pPr marL="342900" indent="-342900">
              <a:buFont typeface="Arial"/>
              <a:buChar char="•"/>
            </a:pPr>
            <a:r>
              <a:rPr lang="en-GB" sz="2400" dirty="0" smtClean="0"/>
              <a:t>This is your 1000 trees and they all look consistent, which is very good!</a:t>
            </a:r>
          </a:p>
          <a:p>
            <a:pPr marL="342900" indent="-342900">
              <a:buFont typeface="Arial"/>
              <a:buChar char="•"/>
            </a:pPr>
            <a:endParaRPr lang="en-GB" sz="2400" dirty="0"/>
          </a:p>
          <a:p>
            <a:pPr marL="342900" indent="-342900">
              <a:buFont typeface="Arial"/>
              <a:buChar char="•"/>
            </a:pPr>
            <a:r>
              <a:rPr lang="en-GB" sz="2400" dirty="0" smtClean="0"/>
              <a:t>You can see here how the populations are related to one another, based on 8598 SNPs</a:t>
            </a:r>
            <a:endParaRPr lang="en-US" sz="2400" dirty="0" smtClean="0"/>
          </a:p>
        </p:txBody>
      </p:sp>
      <p:pic>
        <p:nvPicPr>
          <p:cNvPr id="3" name="Picture 2" descr="Screenshot 2019-10-17 at 09.18.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74" y="1583764"/>
            <a:ext cx="5169648" cy="3866873"/>
          </a:xfrm>
          <a:prstGeom prst="rect">
            <a:avLst/>
          </a:prstGeom>
        </p:spPr>
      </p:pic>
    </p:spTree>
    <p:extLst>
      <p:ext uri="{BB962C8B-B14F-4D97-AF65-F5344CB8AC3E}">
        <p14:creationId xmlns:p14="http://schemas.microsoft.com/office/powerpoint/2010/main" val="163489846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a:t>
            </a:r>
            <a:r>
              <a:rPr lang="en-GB" sz="3200" dirty="0" smtClean="0"/>
              <a:t>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7" name="Rectangle 6"/>
          <p:cNvSpPr/>
          <p:nvPr/>
        </p:nvSpPr>
        <p:spPr>
          <a:xfrm>
            <a:off x="352777" y="887940"/>
            <a:ext cx="8777111" cy="3785652"/>
          </a:xfrm>
          <a:prstGeom prst="rect">
            <a:avLst/>
          </a:prstGeom>
        </p:spPr>
        <p:txBody>
          <a:bodyPr wrap="square">
            <a:spAutoFit/>
          </a:bodyPr>
          <a:lstStyle/>
          <a:p>
            <a:pPr marL="342900" indent="-342900">
              <a:buFont typeface="Arial"/>
              <a:buChar char="•"/>
            </a:pPr>
            <a:r>
              <a:rPr lang="en-GB" sz="2400" dirty="0" smtClean="0"/>
              <a:t>From all your trees you can make a single MCC (Maximum Clade Credibility) summary tree</a:t>
            </a:r>
            <a:r>
              <a:rPr lang="mr-IN" sz="2400" dirty="0" smtClean="0"/>
              <a:t>…</a:t>
            </a:r>
            <a:endParaRPr lang="en-GB" sz="2400" dirty="0"/>
          </a:p>
          <a:p>
            <a:pPr marL="342900" indent="-342900">
              <a:buFont typeface="Arial"/>
              <a:buChar char="•"/>
            </a:pPr>
            <a:endParaRPr lang="en-GB" sz="2400" dirty="0" smtClean="0"/>
          </a:p>
          <a:p>
            <a:pPr marL="342900" indent="-342900">
              <a:buFont typeface="Arial"/>
              <a:buChar char="•"/>
            </a:pPr>
            <a:r>
              <a:rPr lang="en-GB" sz="2400" dirty="0" smtClean="0"/>
              <a:t>Open </a:t>
            </a:r>
            <a:r>
              <a:rPr lang="en-GB" sz="2400" dirty="0" err="1" smtClean="0"/>
              <a:t>TreeAnnotator</a:t>
            </a:r>
            <a:r>
              <a:rPr lang="en-GB" sz="2400" dirty="0" smtClean="0"/>
              <a:t> (again part of BEAST package)</a:t>
            </a:r>
          </a:p>
          <a:p>
            <a:pPr marL="342900" indent="-342900">
              <a:buFont typeface="Arial"/>
              <a:buChar char="•"/>
            </a:pPr>
            <a:endParaRPr lang="en-GB" sz="2400" dirty="0"/>
          </a:p>
          <a:p>
            <a:pPr marL="342900" indent="-342900">
              <a:buFont typeface="Arial"/>
              <a:buChar char="•"/>
            </a:pPr>
            <a:r>
              <a:rPr lang="en-GB" sz="2400" dirty="0" smtClean="0"/>
              <a:t>Set your </a:t>
            </a:r>
            <a:r>
              <a:rPr lang="en-GB" sz="2400" dirty="0" err="1" smtClean="0"/>
              <a:t>burnin</a:t>
            </a:r>
            <a:r>
              <a:rPr lang="en-GB" sz="2400" dirty="0" smtClean="0"/>
              <a:t> % (judge this by looking at Tracer plot on </a:t>
            </a:r>
            <a:r>
              <a:rPr lang="en-GB" sz="2400" dirty="0" err="1" smtClean="0"/>
              <a:t>logfiles</a:t>
            </a:r>
            <a:r>
              <a:rPr lang="en-GB" sz="2400" dirty="0" smtClean="0"/>
              <a:t>), specify your input trees file and call your output a .</a:t>
            </a:r>
            <a:r>
              <a:rPr lang="en-GB" sz="2400" dirty="0" err="1" smtClean="0"/>
              <a:t>tre</a:t>
            </a:r>
            <a:r>
              <a:rPr lang="en-GB" sz="2400" dirty="0" smtClean="0"/>
              <a:t> file</a:t>
            </a:r>
          </a:p>
          <a:p>
            <a:pPr marL="342900" indent="-342900">
              <a:buFont typeface="Arial"/>
              <a:buChar char="•"/>
            </a:pPr>
            <a:endParaRPr lang="en-GB" sz="2400" dirty="0"/>
          </a:p>
          <a:p>
            <a:pPr marL="342900" indent="-342900">
              <a:buFont typeface="Arial"/>
              <a:buChar char="•"/>
            </a:pPr>
            <a:endParaRPr lang="en-GB" sz="2400" dirty="0" smtClean="0"/>
          </a:p>
          <a:p>
            <a:endParaRPr lang="en-GB" sz="2400" dirty="0"/>
          </a:p>
        </p:txBody>
      </p:sp>
      <p:pic>
        <p:nvPicPr>
          <p:cNvPr id="9" name="Picture 8" descr="Screenshot 2019-10-17 at 09.19.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5057" y="3616887"/>
            <a:ext cx="4028426" cy="3136524"/>
          </a:xfrm>
          <a:prstGeom prst="rect">
            <a:avLst/>
          </a:prstGeom>
        </p:spPr>
      </p:pic>
    </p:spTree>
    <p:extLst>
      <p:ext uri="{BB962C8B-B14F-4D97-AF65-F5344CB8AC3E}">
        <p14:creationId xmlns:p14="http://schemas.microsoft.com/office/powerpoint/2010/main" val="68728365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a:t>
            </a:r>
            <a:r>
              <a:rPr lang="en-GB" sz="3200" dirty="0" smtClean="0"/>
              <a:t>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352777" y="887940"/>
            <a:ext cx="8777111" cy="1938992"/>
          </a:xfrm>
          <a:prstGeom prst="rect">
            <a:avLst/>
          </a:prstGeom>
        </p:spPr>
        <p:txBody>
          <a:bodyPr wrap="square">
            <a:spAutoFit/>
          </a:bodyPr>
          <a:lstStyle/>
          <a:p>
            <a:pPr marL="342900" indent="-342900">
              <a:buFont typeface="Arial"/>
              <a:buChar char="•"/>
            </a:pPr>
            <a:r>
              <a:rPr lang="en-GB" sz="2400" dirty="0" smtClean="0"/>
              <a:t>Open your output tree file in </a:t>
            </a:r>
            <a:r>
              <a:rPr lang="en-GB" sz="2400" dirty="0" smtClean="0">
                <a:hlinkClick r:id="rId3"/>
              </a:rPr>
              <a:t>FigTree</a:t>
            </a:r>
            <a:r>
              <a:rPr lang="en-GB" sz="2400" dirty="0" smtClean="0"/>
              <a:t> or some other tree drawing visualisation software</a:t>
            </a:r>
            <a:r>
              <a:rPr lang="mr-IN" sz="2400" dirty="0" smtClean="0"/>
              <a:t>…</a:t>
            </a:r>
            <a:endParaRPr lang="en-GB" sz="2400" dirty="0" smtClean="0"/>
          </a:p>
          <a:p>
            <a:pPr marL="342900" indent="-342900">
              <a:buFont typeface="Arial"/>
              <a:buChar char="•"/>
            </a:pPr>
            <a:endParaRPr lang="en-GB" sz="2400" dirty="0"/>
          </a:p>
          <a:p>
            <a:pPr marL="342900" indent="-342900">
              <a:buFont typeface="Arial"/>
              <a:buChar char="•"/>
            </a:pPr>
            <a:endParaRPr lang="en-GB" sz="2400" dirty="0" smtClean="0"/>
          </a:p>
          <a:p>
            <a:endParaRPr lang="en-GB" sz="2400" dirty="0"/>
          </a:p>
        </p:txBody>
      </p:sp>
      <p:sp>
        <p:nvSpPr>
          <p:cNvPr id="8" name="Rectangle 7"/>
          <p:cNvSpPr/>
          <p:nvPr/>
        </p:nvSpPr>
        <p:spPr>
          <a:xfrm>
            <a:off x="352777" y="5575009"/>
            <a:ext cx="8777111" cy="2308324"/>
          </a:xfrm>
          <a:prstGeom prst="rect">
            <a:avLst/>
          </a:prstGeom>
        </p:spPr>
        <p:txBody>
          <a:bodyPr wrap="square">
            <a:spAutoFit/>
          </a:bodyPr>
          <a:lstStyle/>
          <a:p>
            <a:pPr marL="342900" indent="-342900">
              <a:buFont typeface="Arial"/>
              <a:buChar char="•"/>
            </a:pPr>
            <a:r>
              <a:rPr lang="en-GB" sz="2400" dirty="0" smtClean="0"/>
              <a:t>If you have an accurate and relevant mutation rate you can convert the dates of population splits (1 x 10-8, Lynch 2010, PNAS)</a:t>
            </a:r>
          </a:p>
          <a:p>
            <a:pPr marL="342900" indent="-342900">
              <a:buFont typeface="Arial"/>
              <a:buChar char="•"/>
            </a:pPr>
            <a:r>
              <a:rPr lang="en-GB" sz="2400" dirty="0" smtClean="0"/>
              <a:t>So here -0.1 would represent 1 million years (0.1 x 10-8)</a:t>
            </a:r>
          </a:p>
          <a:p>
            <a:pPr marL="342900" indent="-342900">
              <a:buFont typeface="Arial"/>
              <a:buChar char="•"/>
            </a:pPr>
            <a:endParaRPr lang="en-GB" sz="2400" dirty="0"/>
          </a:p>
          <a:p>
            <a:pPr marL="342900" indent="-342900">
              <a:buFont typeface="Arial"/>
              <a:buChar char="•"/>
            </a:pPr>
            <a:endParaRPr lang="en-GB" sz="2400" dirty="0" smtClean="0"/>
          </a:p>
          <a:p>
            <a:endParaRPr lang="en-GB" sz="2400" dirty="0"/>
          </a:p>
        </p:txBody>
      </p:sp>
      <p:pic>
        <p:nvPicPr>
          <p:cNvPr id="7" name="Picture 6" descr="Screenshot 2019-10-17 at 09.21.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301" y="1838057"/>
            <a:ext cx="6114229" cy="3680322"/>
          </a:xfrm>
          <a:prstGeom prst="rect">
            <a:avLst/>
          </a:prstGeom>
        </p:spPr>
      </p:pic>
    </p:spTree>
    <p:extLst>
      <p:ext uri="{BB962C8B-B14F-4D97-AF65-F5344CB8AC3E}">
        <p14:creationId xmlns:p14="http://schemas.microsoft.com/office/powerpoint/2010/main" val="197564906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Phylogenetic relationships - </a:t>
            </a:r>
            <a:r>
              <a:rPr lang="en-GB" sz="3200" dirty="0" smtClean="0"/>
              <a:t>summary</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7" name="Rectangle 6"/>
          <p:cNvSpPr/>
          <p:nvPr/>
        </p:nvSpPr>
        <p:spPr>
          <a:xfrm>
            <a:off x="624886" y="1186315"/>
            <a:ext cx="7921945" cy="1200328"/>
          </a:xfrm>
          <a:prstGeom prst="rect">
            <a:avLst/>
          </a:prstGeom>
        </p:spPr>
        <p:txBody>
          <a:bodyPr wrap="square">
            <a:spAutoFit/>
          </a:bodyPr>
          <a:lstStyle/>
          <a:p>
            <a:pPr marL="342900" indent="-342900">
              <a:buFont typeface="Arial"/>
              <a:buChar char="•"/>
            </a:pPr>
            <a:r>
              <a:rPr lang="en-US" sz="2400" dirty="0" smtClean="0"/>
              <a:t>As with the population structure analyses you now (hopefully)  have two independent analyses which tell you complementary information </a:t>
            </a:r>
          </a:p>
        </p:txBody>
      </p:sp>
      <p:pic>
        <p:nvPicPr>
          <p:cNvPr id="10" name="Picture 9" descr="Screenshot 2019-10-17 at 09.21.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094" y="4756474"/>
            <a:ext cx="3392040" cy="2041762"/>
          </a:xfrm>
          <a:prstGeom prst="rect">
            <a:avLst/>
          </a:prstGeom>
        </p:spPr>
      </p:pic>
      <p:pic>
        <p:nvPicPr>
          <p:cNvPr id="11" name="Picture 10" descr="Screenshot 2019-10-17 at 09.18.4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503" y="2341820"/>
            <a:ext cx="3361387" cy="2514302"/>
          </a:xfrm>
          <a:prstGeom prst="rect">
            <a:avLst/>
          </a:prstGeom>
        </p:spPr>
      </p:pic>
    </p:spTree>
    <p:extLst>
      <p:ext uri="{BB962C8B-B14F-4D97-AF65-F5344CB8AC3E}">
        <p14:creationId xmlns:p14="http://schemas.microsoft.com/office/powerpoint/2010/main" val="300685963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That was a lot of info. Let’s have a cup of coffee</a:t>
            </a:r>
            <a:r>
              <a:rPr lang="mr-IN" sz="3200" dirty="0" smtClean="0"/>
              <a:t>…</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745831" y="871052"/>
            <a:ext cx="7881629" cy="5911222"/>
          </a:xfrm>
          <a:prstGeom prst="rect">
            <a:avLst/>
          </a:prstGeom>
        </p:spPr>
      </p:pic>
    </p:spTree>
    <p:extLst>
      <p:ext uri="{BB962C8B-B14F-4D97-AF65-F5344CB8AC3E}">
        <p14:creationId xmlns:p14="http://schemas.microsoft.com/office/powerpoint/2010/main" val="164701595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Landscape connectivity and barriers - EEMS</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82306" y="1087665"/>
            <a:ext cx="8687835" cy="2308324"/>
          </a:xfrm>
          <a:prstGeom prst="rect">
            <a:avLst/>
          </a:prstGeom>
        </p:spPr>
        <p:txBody>
          <a:bodyPr wrap="square">
            <a:spAutoFit/>
          </a:bodyPr>
          <a:lstStyle/>
          <a:p>
            <a:pPr marL="342900" indent="-342900">
              <a:buFont typeface="Arial"/>
              <a:buChar char="•"/>
            </a:pPr>
            <a:r>
              <a:rPr lang="en-GB" sz="2400" dirty="0" smtClean="0">
                <a:solidFill>
                  <a:srgbClr val="000000"/>
                </a:solidFill>
              </a:rPr>
              <a:t>What is EEMS? </a:t>
            </a:r>
            <a:r>
              <a:rPr lang="en-GB" sz="2400" dirty="0" smtClean="0"/>
              <a:t>Estimated Effective Migration Surfaces </a:t>
            </a:r>
            <a:r>
              <a:rPr lang="mr-IN" sz="2400" dirty="0" smtClean="0"/>
              <a:t>–</a:t>
            </a:r>
            <a:r>
              <a:rPr lang="en-GB" sz="2400" dirty="0" smtClean="0"/>
              <a:t> a way to visualise connectivity and barriers across the sampling region using FST derived metrics (</a:t>
            </a:r>
            <a:r>
              <a:rPr lang="en-GB" sz="2400" dirty="0" err="1" smtClean="0"/>
              <a:t>Petkova</a:t>
            </a:r>
            <a:r>
              <a:rPr lang="en-GB" sz="2400" dirty="0" smtClean="0"/>
              <a:t> et al. 2016)</a:t>
            </a:r>
          </a:p>
          <a:p>
            <a:endParaRPr lang="en-GB" sz="2400" dirty="0" smtClean="0"/>
          </a:p>
          <a:p>
            <a:pPr marL="342900" indent="-342900">
              <a:buFont typeface="Arial"/>
              <a:buChar char="•"/>
            </a:pPr>
            <a:endParaRPr lang="en-GB" sz="2400" dirty="0"/>
          </a:p>
          <a:p>
            <a:pPr marL="342900" indent="-342900">
              <a:buFont typeface="Arial"/>
              <a:buChar char="•"/>
            </a:pPr>
            <a:endParaRPr lang="en-GB" sz="2400" dirty="0"/>
          </a:p>
        </p:txBody>
      </p:sp>
      <p:pic>
        <p:nvPicPr>
          <p:cNvPr id="6" name="Picture 5" descr="Screenshot 2019-10-14 at 14.58.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974" y="2395340"/>
            <a:ext cx="5388702" cy="4138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9005574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Landscape connectivity and barriers - EEMS</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82306" y="1087665"/>
            <a:ext cx="8687835" cy="6740306"/>
          </a:xfrm>
          <a:prstGeom prst="rect">
            <a:avLst/>
          </a:prstGeom>
        </p:spPr>
        <p:txBody>
          <a:bodyPr wrap="square">
            <a:spAutoFit/>
          </a:bodyPr>
          <a:lstStyle/>
          <a:p>
            <a:pPr marL="342900" indent="-342900">
              <a:buFont typeface="Arial"/>
              <a:buChar char="•"/>
            </a:pPr>
            <a:r>
              <a:rPr lang="en-GB" sz="2400" dirty="0" smtClean="0">
                <a:solidFill>
                  <a:srgbClr val="000000"/>
                </a:solidFill>
              </a:rPr>
              <a:t>Assumption that genetic similarity between samples decays with geographic distance</a:t>
            </a:r>
          </a:p>
          <a:p>
            <a:pPr marL="342900" indent="-342900">
              <a:buFont typeface="Arial"/>
              <a:buChar char="•"/>
            </a:pPr>
            <a:endParaRPr lang="en-GB" sz="2400" dirty="0">
              <a:solidFill>
                <a:srgbClr val="000000"/>
              </a:solidFill>
            </a:endParaRPr>
          </a:p>
          <a:p>
            <a:pPr marL="342900" indent="-342900">
              <a:buFont typeface="Arial"/>
              <a:buChar char="•"/>
            </a:pPr>
            <a:r>
              <a:rPr lang="en-GB" sz="2400" dirty="0" smtClean="0">
                <a:solidFill>
                  <a:srgbClr val="000000"/>
                </a:solidFill>
              </a:rPr>
              <a:t>This is complex in space and time but the basic premise is that a barrier would increase differentiation (=reduced gene flow)</a:t>
            </a:r>
          </a:p>
          <a:p>
            <a:pPr marL="342900" indent="-342900">
              <a:buFont typeface="Arial"/>
              <a:buChar char="•"/>
            </a:pPr>
            <a:endParaRPr lang="en-GB" sz="2400" dirty="0" smtClean="0">
              <a:solidFill>
                <a:srgbClr val="000000"/>
              </a:solidFill>
            </a:endParaRPr>
          </a:p>
          <a:p>
            <a:pPr marL="342900" indent="-342900">
              <a:buFont typeface="Arial"/>
              <a:buChar char="•"/>
            </a:pPr>
            <a:r>
              <a:rPr lang="en-GB" sz="2400" dirty="0" smtClean="0">
                <a:solidFill>
                  <a:srgbClr val="000000"/>
                </a:solidFill>
              </a:rPr>
              <a:t>They apply a population genetic model to relate genetic dissimilarity (FST) to effective migration rates</a:t>
            </a:r>
            <a:endParaRPr lang="en-GB" sz="2400" dirty="0">
              <a:solidFill>
                <a:srgbClr val="000000"/>
              </a:solidFill>
            </a:endParaRPr>
          </a:p>
          <a:p>
            <a:pPr marL="342900" indent="-342900">
              <a:buFont typeface="Arial"/>
              <a:buChar char="•"/>
            </a:pPr>
            <a:endParaRPr lang="en-GB" sz="2400" dirty="0" smtClean="0">
              <a:solidFill>
                <a:srgbClr val="000000"/>
              </a:solidFill>
            </a:endParaRPr>
          </a:p>
          <a:p>
            <a:pPr marL="342900" indent="-342900">
              <a:buFont typeface="Arial"/>
              <a:buChar char="•"/>
            </a:pPr>
            <a:r>
              <a:rPr lang="en-GB" sz="2400" dirty="0" smtClean="0">
                <a:solidFill>
                  <a:srgbClr val="000000"/>
                </a:solidFill>
              </a:rPr>
              <a:t>Essentially what the method does is computes haplotype sharing between sites and then interpolates these across geographic space so you can visualise potential barriers and areas of high gene flow</a:t>
            </a:r>
            <a:endParaRPr lang="en-GB" sz="2400" dirty="0" smtClean="0"/>
          </a:p>
          <a:p>
            <a:endParaRPr lang="en-GB" sz="2400" dirty="0" smtClean="0"/>
          </a:p>
          <a:p>
            <a:endParaRPr lang="en-GB" sz="2400" dirty="0"/>
          </a:p>
          <a:p>
            <a:endParaRPr lang="en-GB" sz="2400" dirty="0" smtClean="0"/>
          </a:p>
          <a:p>
            <a:pPr marL="342900" indent="-342900">
              <a:buFont typeface="Arial"/>
              <a:buChar char="•"/>
            </a:pPr>
            <a:endParaRPr lang="en-GB" sz="2400" dirty="0"/>
          </a:p>
          <a:p>
            <a:pPr marL="342900" indent="-342900">
              <a:buFont typeface="Arial"/>
              <a:buChar char="•"/>
            </a:pPr>
            <a:endParaRPr lang="en-GB" sz="2400" dirty="0"/>
          </a:p>
        </p:txBody>
      </p:sp>
    </p:spTree>
    <p:extLst>
      <p:ext uri="{BB962C8B-B14F-4D97-AF65-F5344CB8AC3E}">
        <p14:creationId xmlns:p14="http://schemas.microsoft.com/office/powerpoint/2010/main" val="101297713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Landscape connectivity and barriers - EEMS</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282306" y="1087665"/>
            <a:ext cx="8687835" cy="6740306"/>
          </a:xfrm>
          <a:prstGeom prst="rect">
            <a:avLst/>
          </a:prstGeom>
        </p:spPr>
        <p:txBody>
          <a:bodyPr wrap="square">
            <a:spAutoFit/>
          </a:bodyPr>
          <a:lstStyle/>
          <a:p>
            <a:pPr marL="342900" indent="-342900">
              <a:buFont typeface="Arial"/>
              <a:buChar char="•"/>
            </a:pPr>
            <a:r>
              <a:rPr lang="en-GB" sz="2400" dirty="0"/>
              <a:t>EEMS needs similar files to Admixture but with some additional </a:t>
            </a:r>
            <a:r>
              <a:rPr lang="en-GB" sz="2400" dirty="0" smtClean="0"/>
              <a:t>extras. </a:t>
            </a:r>
            <a:r>
              <a:rPr lang="en-GB" sz="2400" dirty="0"/>
              <a:t>Firstly it needs the .count, .diffs and .order file which the first lines of the </a:t>
            </a:r>
            <a:r>
              <a:rPr lang="en-GB" sz="2400" b="1" u="sng" dirty="0"/>
              <a:t>3_RUN_EEMS.sh</a:t>
            </a:r>
            <a:r>
              <a:rPr lang="en-GB" sz="2400" dirty="0"/>
              <a:t> script generates from the </a:t>
            </a:r>
            <a:r>
              <a:rPr lang="en-GB" sz="2400" dirty="0" err="1"/>
              <a:t>ped</a:t>
            </a:r>
            <a:r>
              <a:rPr lang="en-GB" sz="2400" dirty="0"/>
              <a:t> and bed files</a:t>
            </a:r>
          </a:p>
          <a:p>
            <a:pPr marL="342900" indent="-342900">
              <a:buFont typeface="Arial"/>
              <a:buChar char="•"/>
            </a:pPr>
            <a:endParaRPr lang="en-GB" sz="2400" dirty="0"/>
          </a:p>
          <a:p>
            <a:pPr marL="342900" indent="-342900">
              <a:buFont typeface="Arial"/>
              <a:buChar char="•"/>
            </a:pPr>
            <a:r>
              <a:rPr lang="en-GB" sz="2400" dirty="0" smtClean="0"/>
              <a:t>Secondly, EEMS also requires a .</a:t>
            </a:r>
            <a:r>
              <a:rPr lang="en-GB" sz="2400" dirty="0" err="1" smtClean="0"/>
              <a:t>coord</a:t>
            </a:r>
            <a:r>
              <a:rPr lang="en-GB" sz="2400" dirty="0" smtClean="0"/>
              <a:t> file (location info for each individual) and an .outer file to spatially bind the analysis (generated here:</a:t>
            </a:r>
            <a:r>
              <a:rPr lang="en-US" sz="2400" dirty="0"/>
              <a:t>http://</a:t>
            </a:r>
            <a:r>
              <a:rPr lang="en-US" sz="2400" dirty="0" err="1"/>
              <a:t>www.birdtheme.org</a:t>
            </a:r>
            <a:r>
              <a:rPr lang="en-US" sz="2400" dirty="0"/>
              <a:t>/useful/</a:t>
            </a:r>
            <a:r>
              <a:rPr lang="en-US" sz="2400" dirty="0" smtClean="0"/>
              <a:t>v3tool.html)</a:t>
            </a:r>
          </a:p>
          <a:p>
            <a:pPr marL="342900" indent="-342900">
              <a:buFont typeface="Arial"/>
              <a:buChar char="•"/>
            </a:pPr>
            <a:endParaRPr lang="en-US" sz="2400" dirty="0"/>
          </a:p>
          <a:p>
            <a:pPr marL="342900" indent="-342900">
              <a:buFont typeface="Arial"/>
              <a:buChar char="•"/>
            </a:pPr>
            <a:r>
              <a:rPr lang="en-US" sz="2400" dirty="0" smtClean="0"/>
              <a:t>The second part of the script is actually running EEMS, so you can open terminal, cd to the proper directory and and type bash </a:t>
            </a:r>
            <a:r>
              <a:rPr lang="en-GB" sz="2400" b="1" u="sng" dirty="0" smtClean="0"/>
              <a:t>3_RUN_EEMS.sh</a:t>
            </a:r>
            <a:r>
              <a:rPr lang="en-GB" sz="2400" dirty="0" smtClean="0"/>
              <a:t> followed by enter</a:t>
            </a:r>
          </a:p>
          <a:p>
            <a:pPr marL="342900" indent="-342900">
              <a:buFont typeface="Arial"/>
              <a:buChar char="•"/>
            </a:pPr>
            <a:endParaRPr lang="en-GB" sz="2400" dirty="0"/>
          </a:p>
          <a:p>
            <a:pPr marL="342900" indent="-342900">
              <a:buFont typeface="Arial"/>
              <a:buChar char="•"/>
            </a:pPr>
            <a:r>
              <a:rPr lang="en-GB" sz="2400" dirty="0" smtClean="0"/>
              <a:t>This will take ~4 hours to run (1000000 MCMC runs, you can reduce if you want)</a:t>
            </a:r>
            <a:endParaRPr lang="en-US" sz="2400" dirty="0"/>
          </a:p>
          <a:p>
            <a:pPr marL="342900" indent="-342900">
              <a:buFont typeface="Arial"/>
              <a:buChar char="•"/>
            </a:pPr>
            <a:endParaRPr lang="en-GB" sz="2400" dirty="0" smtClean="0"/>
          </a:p>
          <a:p>
            <a:pPr marL="342900" indent="-342900">
              <a:buFont typeface="Arial"/>
              <a:buChar char="•"/>
            </a:pPr>
            <a:endParaRPr lang="en-GB" sz="2400" dirty="0"/>
          </a:p>
          <a:p>
            <a:pPr marL="342900" indent="-342900">
              <a:buFont typeface="Arial"/>
              <a:buChar char="•"/>
            </a:pPr>
            <a:endParaRPr lang="en-GB" sz="2400" dirty="0"/>
          </a:p>
        </p:txBody>
      </p:sp>
    </p:spTree>
    <p:extLst>
      <p:ext uri="{BB962C8B-B14F-4D97-AF65-F5344CB8AC3E}">
        <p14:creationId xmlns:p14="http://schemas.microsoft.com/office/powerpoint/2010/main" val="26185341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2019-10-15 at 10.00.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0444" y="4484724"/>
            <a:ext cx="1962448" cy="1989666"/>
          </a:xfrm>
          <a:prstGeom prst="rect">
            <a:avLst/>
          </a:prstGeom>
        </p:spPr>
      </p:pic>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i="1" dirty="0" smtClean="0"/>
              <a:t> </a:t>
            </a:r>
            <a:r>
              <a:rPr lang="en-GB" sz="3200" dirty="0" smtClean="0"/>
              <a:t>Example data we are working with</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3" name="Rectangle 2"/>
          <p:cNvSpPr/>
          <p:nvPr/>
        </p:nvSpPr>
        <p:spPr>
          <a:xfrm>
            <a:off x="814291" y="1962329"/>
            <a:ext cx="3262995" cy="1754327"/>
          </a:xfrm>
          <a:prstGeom prst="rect">
            <a:avLst/>
          </a:prstGeom>
        </p:spPr>
        <p:txBody>
          <a:bodyPr wrap="square">
            <a:spAutoFit/>
          </a:bodyPr>
          <a:lstStyle/>
          <a:p>
            <a:r>
              <a:rPr lang="en-GB" i="1" dirty="0" err="1" smtClean="0"/>
              <a:t>Leptopelis</a:t>
            </a:r>
            <a:r>
              <a:rPr lang="en-GB" i="1" dirty="0" smtClean="0"/>
              <a:t> flavomaculatus </a:t>
            </a:r>
            <a:r>
              <a:rPr lang="mr-IN" dirty="0" smtClean="0"/>
              <a:t>–</a:t>
            </a:r>
            <a:r>
              <a:rPr lang="en-GB" dirty="0" smtClean="0"/>
              <a:t> Yellow spotted </a:t>
            </a:r>
            <a:r>
              <a:rPr lang="en-GB" dirty="0" err="1" smtClean="0"/>
              <a:t>tre</a:t>
            </a:r>
            <a:r>
              <a:rPr lang="en-GB" dirty="0" err="1"/>
              <a:t>e</a:t>
            </a:r>
            <a:r>
              <a:rPr lang="en-GB" dirty="0" err="1" smtClean="0"/>
              <a:t>frog</a:t>
            </a:r>
            <a:r>
              <a:rPr lang="en-GB" dirty="0" smtClean="0"/>
              <a:t> (n=59) </a:t>
            </a:r>
            <a:r>
              <a:rPr lang="mr-IN" dirty="0" smtClean="0"/>
              <a:t>–</a:t>
            </a:r>
            <a:r>
              <a:rPr lang="en-GB" dirty="0" smtClean="0"/>
              <a:t> originally from 42.3 GB of data</a:t>
            </a:r>
          </a:p>
          <a:p>
            <a:endParaRPr lang="en-GB" dirty="0"/>
          </a:p>
          <a:p>
            <a:r>
              <a:rPr lang="en-GB" dirty="0" smtClean="0"/>
              <a:t>Processed output files are just a few hundred MB</a:t>
            </a:r>
          </a:p>
        </p:txBody>
      </p:sp>
      <p:pic>
        <p:nvPicPr>
          <p:cNvPr id="9" name="Picture 8" descr="Screen Shot 2019-03-11 at 13.02.4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291" y="4156875"/>
            <a:ext cx="5718784" cy="2475294"/>
          </a:xfrm>
          <a:prstGeom prst="rect">
            <a:avLst/>
          </a:prstGeom>
        </p:spPr>
      </p:pic>
      <p:sp>
        <p:nvSpPr>
          <p:cNvPr id="15" name="Rectangle 14"/>
          <p:cNvSpPr/>
          <p:nvPr/>
        </p:nvSpPr>
        <p:spPr>
          <a:xfrm>
            <a:off x="8240888" y="5571889"/>
            <a:ext cx="296504" cy="580555"/>
          </a:xfrm>
          <a:prstGeom prst="rect">
            <a:avLst/>
          </a:prstGeom>
          <a:noFill/>
          <a:ln w="28575"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creenshot 2019-10-09 at 14.32.1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0834" y="1126651"/>
            <a:ext cx="3600834" cy="2656353"/>
          </a:xfrm>
          <a:prstGeom prst="rect">
            <a:avLst/>
          </a:prstGeom>
        </p:spPr>
      </p:pic>
    </p:spTree>
    <p:extLst>
      <p:ext uri="{BB962C8B-B14F-4D97-AF65-F5344CB8AC3E}">
        <p14:creationId xmlns:p14="http://schemas.microsoft.com/office/powerpoint/2010/main" val="2413630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Landscape connectivity and barriers - EEMS</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282306" y="1087665"/>
            <a:ext cx="8687835" cy="1569660"/>
          </a:xfrm>
          <a:prstGeom prst="rect">
            <a:avLst/>
          </a:prstGeom>
        </p:spPr>
        <p:txBody>
          <a:bodyPr wrap="square">
            <a:spAutoFit/>
          </a:bodyPr>
          <a:lstStyle/>
          <a:p>
            <a:pPr marL="342900" indent="-342900">
              <a:buFont typeface="Arial"/>
              <a:buChar char="•"/>
            </a:pPr>
            <a:r>
              <a:rPr lang="en-GB" sz="2400" dirty="0" smtClean="0"/>
              <a:t>We can plot the results of this with the </a:t>
            </a:r>
            <a:r>
              <a:rPr lang="en-GB" sz="2400" b="1" u="sng" dirty="0" smtClean="0"/>
              <a:t>3_PLOT_EEMS.R</a:t>
            </a:r>
            <a:r>
              <a:rPr lang="en-GB" sz="2400" dirty="0" smtClean="0"/>
              <a:t> script</a:t>
            </a:r>
            <a:endParaRPr lang="en-US" sz="2400" dirty="0"/>
          </a:p>
          <a:p>
            <a:pPr marL="342900" indent="-342900">
              <a:buFont typeface="Arial"/>
              <a:buChar char="•"/>
            </a:pPr>
            <a:endParaRPr lang="en-GB" sz="2400" dirty="0" smtClean="0"/>
          </a:p>
          <a:p>
            <a:pPr marL="342900" indent="-342900">
              <a:buFont typeface="Arial"/>
              <a:buChar char="•"/>
            </a:pPr>
            <a:endParaRPr lang="en-GB" sz="2400" dirty="0"/>
          </a:p>
          <a:p>
            <a:pPr marL="342900" indent="-342900">
              <a:buFont typeface="Arial"/>
              <a:buChar char="•"/>
            </a:pPr>
            <a:endParaRPr lang="en-GB" sz="2400" dirty="0"/>
          </a:p>
        </p:txBody>
      </p:sp>
      <p:pic>
        <p:nvPicPr>
          <p:cNvPr id="3" name="Picture 2" descr="Screenshot 2019-10-14 at 15.04.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345" y="1919110"/>
            <a:ext cx="1535137" cy="4896556"/>
          </a:xfrm>
          <a:prstGeom prst="rect">
            <a:avLst/>
          </a:prstGeom>
        </p:spPr>
      </p:pic>
      <p:pic>
        <p:nvPicPr>
          <p:cNvPr id="5" name="Picture 4" descr="Screenshot 2019-10-14 at 15.04.4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8640" y="1919110"/>
            <a:ext cx="1652857" cy="4783667"/>
          </a:xfrm>
          <a:prstGeom prst="rect">
            <a:avLst/>
          </a:prstGeom>
        </p:spPr>
      </p:pic>
      <p:sp>
        <p:nvSpPr>
          <p:cNvPr id="7" name="Rectangle 6"/>
          <p:cNvSpPr/>
          <p:nvPr/>
        </p:nvSpPr>
        <p:spPr>
          <a:xfrm>
            <a:off x="5260062" y="2108197"/>
            <a:ext cx="5820542" cy="4893647"/>
          </a:xfrm>
          <a:prstGeom prst="rect">
            <a:avLst/>
          </a:prstGeom>
        </p:spPr>
        <p:txBody>
          <a:bodyPr wrap="square">
            <a:spAutoFit/>
          </a:bodyPr>
          <a:lstStyle/>
          <a:p>
            <a:pPr marL="342900" indent="-342900">
              <a:buFont typeface="Arial"/>
              <a:buChar char="•"/>
            </a:pPr>
            <a:r>
              <a:rPr lang="en-GB" sz="2400" dirty="0" smtClean="0"/>
              <a:t>Orange </a:t>
            </a:r>
            <a:r>
              <a:rPr lang="mr-IN" sz="2400" dirty="0" smtClean="0"/>
              <a:t>–</a:t>
            </a:r>
            <a:r>
              <a:rPr lang="en-GB" sz="2400" dirty="0" smtClean="0"/>
              <a:t> lower migration </a:t>
            </a:r>
          </a:p>
          <a:p>
            <a:r>
              <a:rPr lang="en-GB" sz="2400" dirty="0"/>
              <a:t>	</a:t>
            </a:r>
            <a:r>
              <a:rPr lang="en-GB" sz="2400" dirty="0" smtClean="0"/>
              <a:t>(potential barriers)</a:t>
            </a:r>
          </a:p>
          <a:p>
            <a:endParaRPr lang="en-GB" sz="2400" dirty="0"/>
          </a:p>
          <a:p>
            <a:endParaRPr lang="en-GB" sz="2400" dirty="0" smtClean="0"/>
          </a:p>
          <a:p>
            <a:endParaRPr lang="en-GB" sz="2400" dirty="0" smtClean="0"/>
          </a:p>
          <a:p>
            <a:endParaRPr lang="en-GB" sz="2400" dirty="0" smtClean="0"/>
          </a:p>
          <a:p>
            <a:pPr marL="342900" indent="-342900">
              <a:buFont typeface="Arial"/>
              <a:buChar char="•"/>
            </a:pPr>
            <a:r>
              <a:rPr lang="en-GB" sz="2400" dirty="0" smtClean="0"/>
              <a:t>Blue = higher genetic </a:t>
            </a:r>
          </a:p>
          <a:p>
            <a:r>
              <a:rPr lang="en-GB" sz="2400" dirty="0" smtClean="0"/>
              <a:t>	diversity than expected</a:t>
            </a:r>
            <a:endParaRPr lang="en-GB" sz="2400" dirty="0"/>
          </a:p>
          <a:p>
            <a:endParaRPr lang="en-GB" sz="2400" dirty="0" smtClean="0"/>
          </a:p>
          <a:p>
            <a:endParaRPr lang="en-US" sz="2400" dirty="0"/>
          </a:p>
          <a:p>
            <a:pPr marL="342900" indent="-342900">
              <a:buFont typeface="Arial"/>
              <a:buChar char="•"/>
            </a:pPr>
            <a:endParaRPr lang="en-GB" sz="2400" dirty="0" smtClean="0"/>
          </a:p>
          <a:p>
            <a:pPr marL="342900" indent="-342900">
              <a:buFont typeface="Arial"/>
              <a:buChar char="•"/>
            </a:pPr>
            <a:endParaRPr lang="en-GB" sz="2400" dirty="0"/>
          </a:p>
          <a:p>
            <a:pPr marL="342900" indent="-342900">
              <a:buFont typeface="Arial"/>
              <a:buChar char="•"/>
            </a:pPr>
            <a:endParaRPr lang="en-GB" sz="2400" dirty="0"/>
          </a:p>
        </p:txBody>
      </p:sp>
    </p:spTree>
    <p:extLst>
      <p:ext uri="{BB962C8B-B14F-4D97-AF65-F5344CB8AC3E}">
        <p14:creationId xmlns:p14="http://schemas.microsoft.com/office/powerpoint/2010/main" val="225264266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Landscape connectivity and barriers - EEMS</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82306" y="1087665"/>
            <a:ext cx="8687835" cy="4524315"/>
          </a:xfrm>
          <a:prstGeom prst="rect">
            <a:avLst/>
          </a:prstGeom>
        </p:spPr>
        <p:txBody>
          <a:bodyPr wrap="square">
            <a:spAutoFit/>
          </a:bodyPr>
          <a:lstStyle/>
          <a:p>
            <a:pPr marL="342900" indent="-342900">
              <a:buFont typeface="Arial"/>
              <a:buChar char="•"/>
            </a:pPr>
            <a:r>
              <a:rPr lang="en-GB" sz="2400" dirty="0" smtClean="0"/>
              <a:t>Should run EEMS for longer MCMC chains (we have done 1000000 iterations here, should be at least 5 million)</a:t>
            </a:r>
            <a:endParaRPr lang="en-US" sz="2400" dirty="0"/>
          </a:p>
          <a:p>
            <a:pPr marL="342900" indent="-342900">
              <a:buFont typeface="Arial"/>
              <a:buChar char="•"/>
            </a:pPr>
            <a:endParaRPr lang="en-GB" sz="2400" dirty="0" smtClean="0"/>
          </a:p>
          <a:p>
            <a:pPr marL="342900" indent="-342900">
              <a:buFont typeface="Arial"/>
              <a:buChar char="•"/>
            </a:pPr>
            <a:r>
              <a:rPr lang="en-GB" sz="2400" dirty="0" smtClean="0"/>
              <a:t>We also ran two independent chains (2 .</a:t>
            </a:r>
            <a:r>
              <a:rPr lang="en-GB" sz="2400" dirty="0" err="1" smtClean="0"/>
              <a:t>ini</a:t>
            </a:r>
            <a:r>
              <a:rPr lang="en-GB" sz="2400" dirty="0" smtClean="0"/>
              <a:t> files) and take the results from both</a:t>
            </a:r>
          </a:p>
          <a:p>
            <a:pPr marL="342900" indent="-342900">
              <a:buFont typeface="Arial"/>
              <a:buChar char="•"/>
            </a:pPr>
            <a:endParaRPr lang="en-GB" sz="2400" dirty="0"/>
          </a:p>
          <a:p>
            <a:pPr marL="342900" indent="-342900">
              <a:buFont typeface="Arial"/>
              <a:buChar char="•"/>
            </a:pPr>
            <a:r>
              <a:rPr lang="en-GB" sz="2400" dirty="0" smtClean="0"/>
              <a:t>Deme size should also be examined, we chose 700 here because I know this data. I had experimented with 100, 250, 500, 1000, 5000 to see how localities became merged in the results</a:t>
            </a:r>
          </a:p>
          <a:p>
            <a:pPr marL="342900" indent="-342900">
              <a:buFont typeface="Arial"/>
              <a:buChar char="•"/>
            </a:pPr>
            <a:endParaRPr lang="en-GB" sz="2400" dirty="0" smtClean="0"/>
          </a:p>
          <a:p>
            <a:pPr marL="342900" indent="-342900">
              <a:buFont typeface="Arial"/>
              <a:buChar char="•"/>
            </a:pPr>
            <a:endParaRPr lang="en-GB" sz="2400" dirty="0"/>
          </a:p>
          <a:p>
            <a:pPr marL="342900" indent="-342900">
              <a:buFont typeface="Arial"/>
              <a:buChar char="•"/>
            </a:pPr>
            <a:endParaRPr lang="en-GB" sz="2400" dirty="0"/>
          </a:p>
        </p:txBody>
      </p:sp>
    </p:spTree>
    <p:extLst>
      <p:ext uri="{BB962C8B-B14F-4D97-AF65-F5344CB8AC3E}">
        <p14:creationId xmlns:p14="http://schemas.microsoft.com/office/powerpoint/2010/main" val="372043511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Summary </a:t>
            </a:r>
            <a:r>
              <a:rPr lang="mr-IN" sz="3200" dirty="0" smtClean="0"/>
              <a:t>–</a:t>
            </a:r>
            <a:r>
              <a:rPr lang="en-GB" sz="3200" dirty="0" smtClean="0"/>
              <a:t> all results so far </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82306" y="946536"/>
            <a:ext cx="8687835" cy="3785652"/>
          </a:xfrm>
          <a:prstGeom prst="rect">
            <a:avLst/>
          </a:prstGeom>
        </p:spPr>
        <p:txBody>
          <a:bodyPr wrap="square">
            <a:spAutoFit/>
          </a:bodyPr>
          <a:lstStyle/>
          <a:p>
            <a:pPr marL="342900" indent="-342900">
              <a:buFont typeface="Arial"/>
              <a:buChar char="•"/>
            </a:pPr>
            <a:r>
              <a:rPr lang="en-GB" sz="2400" dirty="0" smtClean="0"/>
              <a:t>Now we have a very good handle on population structure, admixture between pops, evolutionary relationships between pops and potential barriers to gene flow across the landscape (where FST is higher than expected due to geography)</a:t>
            </a:r>
          </a:p>
          <a:p>
            <a:pPr marL="342900" indent="-342900">
              <a:buFont typeface="Arial"/>
              <a:buChar char="•"/>
            </a:pPr>
            <a:endParaRPr lang="en-GB" sz="2400" dirty="0"/>
          </a:p>
          <a:p>
            <a:pPr marL="342900" indent="-342900">
              <a:buFont typeface="Arial"/>
              <a:buChar char="•"/>
            </a:pPr>
            <a:r>
              <a:rPr lang="en-GB" sz="2400" dirty="0" smtClean="0"/>
              <a:t>We also have an idea of the historical ranges of these populations using SDMs projected into the past (Barratt et al. 2018)</a:t>
            </a:r>
          </a:p>
          <a:p>
            <a:pPr marL="342900" indent="-342900">
              <a:buFont typeface="Arial"/>
              <a:buChar char="•"/>
            </a:pPr>
            <a:endParaRPr lang="en-GB" sz="2400" dirty="0" smtClean="0"/>
          </a:p>
          <a:p>
            <a:pPr marL="342900" indent="-342900">
              <a:buFont typeface="Arial"/>
              <a:buChar char="•"/>
            </a:pPr>
            <a:endParaRPr lang="en-GB" sz="2400" dirty="0"/>
          </a:p>
          <a:p>
            <a:pPr marL="342900" indent="-342900">
              <a:buFont typeface="Arial"/>
              <a:buChar char="•"/>
            </a:pPr>
            <a:endParaRPr lang="en-GB" sz="2400" dirty="0"/>
          </a:p>
        </p:txBody>
      </p:sp>
      <p:pic>
        <p:nvPicPr>
          <p:cNvPr id="3" name="Picture 2" descr="Screenshot 2019-10-14 at 15.13.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32" y="3753501"/>
            <a:ext cx="1869831" cy="2958354"/>
          </a:xfrm>
          <a:prstGeom prst="rect">
            <a:avLst/>
          </a:prstGeom>
        </p:spPr>
      </p:pic>
      <p:sp>
        <p:nvSpPr>
          <p:cNvPr id="6" name="Rectangle 5"/>
          <p:cNvSpPr/>
          <p:nvPr/>
        </p:nvSpPr>
        <p:spPr>
          <a:xfrm>
            <a:off x="3341595" y="3974435"/>
            <a:ext cx="5802405" cy="2677656"/>
          </a:xfrm>
          <a:prstGeom prst="rect">
            <a:avLst/>
          </a:prstGeom>
        </p:spPr>
        <p:txBody>
          <a:bodyPr wrap="square">
            <a:spAutoFit/>
          </a:bodyPr>
          <a:lstStyle/>
          <a:p>
            <a:endParaRPr lang="en-GB" sz="2400" dirty="0" smtClean="0"/>
          </a:p>
          <a:p>
            <a:endParaRPr lang="en-GB" sz="2400" dirty="0"/>
          </a:p>
          <a:p>
            <a:pPr marL="342900" indent="-342900">
              <a:buFont typeface="Arial"/>
              <a:buChar char="•"/>
            </a:pPr>
            <a:r>
              <a:rPr lang="en-GB" sz="2400" dirty="0" smtClean="0"/>
              <a:t>So we can use all of this information to build sensible demographic models to be tested in </a:t>
            </a:r>
            <a:r>
              <a:rPr lang="en-US" sz="2400" dirty="0"/>
              <a:t>∂</a:t>
            </a:r>
            <a:r>
              <a:rPr lang="en-US" sz="2400" dirty="0" err="1"/>
              <a:t>a</a:t>
            </a:r>
            <a:r>
              <a:rPr lang="en-US" sz="2400" dirty="0" err="1" smtClean="0"/>
              <a:t>∂i</a:t>
            </a:r>
            <a:r>
              <a:rPr lang="mr-IN" sz="2400" dirty="0" smtClean="0"/>
              <a:t>…</a:t>
            </a:r>
            <a:r>
              <a:rPr lang="en-US" sz="2400" dirty="0" smtClean="0"/>
              <a:t> </a:t>
            </a:r>
            <a:endParaRPr lang="en-GB" sz="2400" dirty="0" smtClean="0"/>
          </a:p>
          <a:p>
            <a:pPr marL="342900" indent="-342900">
              <a:buFont typeface="Arial"/>
              <a:buChar char="•"/>
            </a:pPr>
            <a:endParaRPr lang="en-GB" sz="2400" dirty="0"/>
          </a:p>
          <a:p>
            <a:endParaRPr lang="en-GB" sz="2400" dirty="0"/>
          </a:p>
        </p:txBody>
      </p:sp>
    </p:spTree>
    <p:extLst>
      <p:ext uri="{BB962C8B-B14F-4D97-AF65-F5344CB8AC3E}">
        <p14:creationId xmlns:p14="http://schemas.microsoft.com/office/powerpoint/2010/main" val="304443657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Demographic model selection - </a:t>
            </a:r>
            <a:r>
              <a:rPr lang="en-US" sz="3200" dirty="0"/>
              <a:t>∂</a:t>
            </a:r>
            <a:r>
              <a:rPr lang="en-US" sz="3200" dirty="0" err="1"/>
              <a:t>a∂i</a:t>
            </a:r>
            <a:r>
              <a:rPr lang="en-GB" sz="3200" dirty="0" smtClean="0"/>
              <a:t> </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82306" y="1087665"/>
            <a:ext cx="8687835" cy="2308324"/>
          </a:xfrm>
          <a:prstGeom prst="rect">
            <a:avLst/>
          </a:prstGeom>
        </p:spPr>
        <p:txBody>
          <a:bodyPr wrap="square">
            <a:spAutoFit/>
          </a:bodyPr>
          <a:lstStyle/>
          <a:p>
            <a:pPr marL="342900" indent="-342900">
              <a:buFont typeface="Arial"/>
              <a:buChar char="•"/>
            </a:pPr>
            <a:r>
              <a:rPr lang="en-US" sz="2400" dirty="0"/>
              <a:t>∂</a:t>
            </a:r>
            <a:r>
              <a:rPr lang="en-US" sz="2400" dirty="0" err="1"/>
              <a:t>a</a:t>
            </a:r>
            <a:r>
              <a:rPr lang="en-US" sz="2400" dirty="0" err="1" smtClean="0"/>
              <a:t>∂i</a:t>
            </a:r>
            <a:r>
              <a:rPr lang="en-US" sz="2400" dirty="0" smtClean="0"/>
              <a:t> is an extremely powerful and flexible framework for demographic inference (</a:t>
            </a:r>
            <a:r>
              <a:rPr lang="en-US" sz="2400" dirty="0" err="1" smtClean="0"/>
              <a:t>Gutenkunst</a:t>
            </a:r>
            <a:r>
              <a:rPr lang="en-US" sz="2400" dirty="0" smtClean="0"/>
              <a:t> et al. 2009)</a:t>
            </a:r>
          </a:p>
          <a:p>
            <a:pPr marL="342900" indent="-342900">
              <a:buFont typeface="Arial"/>
              <a:buChar char="•"/>
            </a:pPr>
            <a:endParaRPr lang="en-US" sz="2400" dirty="0"/>
          </a:p>
          <a:p>
            <a:pPr marL="342900" indent="-342900">
              <a:buFont typeface="Arial"/>
              <a:buChar char="•"/>
            </a:pPr>
            <a:endParaRPr lang="en-GB" sz="2400" dirty="0" smtClean="0"/>
          </a:p>
          <a:p>
            <a:pPr marL="342900" indent="-342900">
              <a:buFont typeface="Arial"/>
              <a:buChar char="•"/>
            </a:pPr>
            <a:endParaRPr lang="en-GB" sz="2400" dirty="0"/>
          </a:p>
          <a:p>
            <a:pPr marL="342900" indent="-342900">
              <a:buFont typeface="Arial"/>
              <a:buChar char="•"/>
            </a:pPr>
            <a:endParaRPr lang="en-GB" sz="2400" dirty="0"/>
          </a:p>
        </p:txBody>
      </p:sp>
      <p:pic>
        <p:nvPicPr>
          <p:cNvPr id="3" name="Picture 2" descr="Screenshot 2019-10-17 at 11.20.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445" y="1916439"/>
            <a:ext cx="6025444" cy="4640900"/>
          </a:xfrm>
          <a:prstGeom prst="rect">
            <a:avLst/>
          </a:prstGeom>
        </p:spPr>
      </p:pic>
    </p:spTree>
    <p:extLst>
      <p:ext uri="{BB962C8B-B14F-4D97-AF65-F5344CB8AC3E}">
        <p14:creationId xmlns:p14="http://schemas.microsoft.com/office/powerpoint/2010/main" val="266708608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Demographic model selection - </a:t>
            </a:r>
            <a:r>
              <a:rPr lang="en-US" sz="3200" dirty="0"/>
              <a:t>∂</a:t>
            </a:r>
            <a:r>
              <a:rPr lang="en-US" sz="3200" dirty="0" err="1"/>
              <a:t>a∂i</a:t>
            </a:r>
            <a:r>
              <a:rPr lang="en-GB" sz="3200" dirty="0" smtClean="0"/>
              <a:t> </a:t>
            </a:r>
            <a:endParaRPr lang="en-US" sz="3200" dirty="0"/>
          </a:p>
        </p:txBody>
      </p:sp>
      <p:sp>
        <p:nvSpPr>
          <p:cNvPr id="5" name="Rectangle 4"/>
          <p:cNvSpPr/>
          <p:nvPr/>
        </p:nvSpPr>
        <p:spPr>
          <a:xfrm>
            <a:off x="254084" y="932444"/>
            <a:ext cx="8687835" cy="8586964"/>
          </a:xfrm>
          <a:prstGeom prst="rect">
            <a:avLst/>
          </a:prstGeom>
        </p:spPr>
        <p:txBody>
          <a:bodyPr wrap="square">
            <a:spAutoFit/>
          </a:bodyPr>
          <a:lstStyle/>
          <a:p>
            <a:pPr marL="342900" indent="-342900">
              <a:buFont typeface="Arial"/>
              <a:buChar char="•"/>
            </a:pPr>
            <a:r>
              <a:rPr lang="en-US" sz="2400" dirty="0" smtClean="0">
                <a:latin typeface="Calibri"/>
                <a:cs typeface="Calibri"/>
              </a:rPr>
              <a:t>Uses the Joint Site Frequency Spectrum (JSFS) between populations (1D, 2D or 3D) </a:t>
            </a:r>
          </a:p>
          <a:p>
            <a:pPr marL="342900" indent="-342900">
              <a:buFont typeface="Arial"/>
              <a:buChar char="•"/>
            </a:pPr>
            <a:endParaRPr lang="en-US" sz="2400" dirty="0">
              <a:latin typeface="Calibri"/>
              <a:cs typeface="Calibri"/>
            </a:endParaRPr>
          </a:p>
          <a:p>
            <a:pPr marL="342900" indent="-342900">
              <a:buFont typeface="Arial"/>
              <a:buChar char="•"/>
            </a:pPr>
            <a:r>
              <a:rPr lang="en-US" sz="2400" dirty="0" smtClean="0">
                <a:latin typeface="Calibri"/>
                <a:cs typeface="Calibri"/>
              </a:rPr>
              <a:t>JSFS are multi-pop SFS; </a:t>
            </a:r>
            <a:r>
              <a:rPr lang="en-US" sz="2400" dirty="0">
                <a:latin typeface="Calibri"/>
                <a:cs typeface="Calibri"/>
              </a:rPr>
              <a:t>a summary of SNP allele frequency distributions between populations </a:t>
            </a:r>
            <a:r>
              <a:rPr lang="en-US" sz="2400" dirty="0" smtClean="0">
                <a:latin typeface="Calibri"/>
                <a:cs typeface="Calibri"/>
              </a:rPr>
              <a:t>(Wright</a:t>
            </a:r>
            <a:r>
              <a:rPr lang="en-US" sz="2400" dirty="0">
                <a:latin typeface="Calibri"/>
                <a:cs typeface="Calibri"/>
              </a:rPr>
              <a:t>-Fisher </a:t>
            </a:r>
            <a:r>
              <a:rPr lang="en-US" sz="2400" dirty="0" smtClean="0">
                <a:latin typeface="Calibri"/>
                <a:cs typeface="Calibri"/>
              </a:rPr>
              <a:t>models)</a:t>
            </a:r>
          </a:p>
          <a:p>
            <a:pPr marL="342900" indent="-342900">
              <a:buFont typeface="Arial"/>
              <a:buChar char="•"/>
            </a:pPr>
            <a:endParaRPr lang="en-US" sz="2400" dirty="0">
              <a:latin typeface="Calibri"/>
              <a:cs typeface="Calibri"/>
            </a:endParaRPr>
          </a:p>
          <a:p>
            <a:pPr marL="342900" indent="-342900">
              <a:buFont typeface="Arial"/>
              <a:buChar char="•"/>
            </a:pPr>
            <a:r>
              <a:rPr lang="en-US" sz="2400" dirty="0">
                <a:latin typeface="Calibri"/>
                <a:cs typeface="Calibri"/>
              </a:rPr>
              <a:t>Shape of the JSFS is sensitive to demography, such as population size changes, migration, and </a:t>
            </a:r>
            <a:r>
              <a:rPr lang="en-US" sz="2400" dirty="0" smtClean="0">
                <a:latin typeface="Calibri"/>
                <a:cs typeface="Calibri"/>
              </a:rPr>
              <a:t>substructure</a:t>
            </a:r>
          </a:p>
          <a:p>
            <a:pPr marL="342900" indent="-342900">
              <a:buFont typeface="Arial"/>
              <a:buChar char="•"/>
            </a:pPr>
            <a:endParaRPr lang="en-US" sz="2400" dirty="0">
              <a:latin typeface="Calibri"/>
              <a:cs typeface="Calibri"/>
            </a:endParaRPr>
          </a:p>
          <a:p>
            <a:pPr marL="342900" indent="-342900">
              <a:buFont typeface="Arial"/>
              <a:buChar char="•"/>
            </a:pPr>
            <a:r>
              <a:rPr lang="en-US" sz="2400" dirty="0">
                <a:latin typeface="Calibri"/>
                <a:cs typeface="Calibri"/>
              </a:rPr>
              <a:t>Comparing observed empirical data to the expected JSFS under a given demographic model, we can assess the goodness of fit of that the model to the data, and use likelihood theory to estimate the best fit parameters</a:t>
            </a:r>
          </a:p>
          <a:p>
            <a:pPr marL="342900" indent="-342900">
              <a:buFont typeface="Arial"/>
              <a:buChar char="•"/>
            </a:pPr>
            <a:endParaRPr lang="en-US" sz="2400" dirty="0" smtClean="0">
              <a:latin typeface="Calibri"/>
              <a:cs typeface="Calibri"/>
            </a:endParaRPr>
          </a:p>
          <a:p>
            <a:pPr marL="342900" indent="-342900">
              <a:buFont typeface="Arial"/>
              <a:buChar char="•"/>
            </a:pPr>
            <a:r>
              <a:rPr lang="en-US" sz="2400" dirty="0" smtClean="0">
                <a:latin typeface="Calibri"/>
                <a:cs typeface="Calibri"/>
              </a:rPr>
              <a:t>Essentially you will rank the models you test</a:t>
            </a:r>
            <a:endParaRPr lang="en-US" sz="2400" dirty="0">
              <a:latin typeface="Calibri"/>
              <a:cs typeface="Calibri"/>
            </a:endParaRPr>
          </a:p>
          <a:p>
            <a:pPr marL="342900" indent="-342900">
              <a:buFont typeface="Arial"/>
              <a:buChar char="•"/>
            </a:pPr>
            <a:endParaRPr lang="en-US" sz="2400" dirty="0">
              <a:latin typeface="Calibri"/>
              <a:cs typeface="Calibri"/>
            </a:endParaRPr>
          </a:p>
          <a:p>
            <a:pPr marL="342900" indent="-342900">
              <a:buFont typeface="Arial"/>
              <a:buChar char="•"/>
            </a:pPr>
            <a:endParaRPr lang="en-US" sz="2400" dirty="0" smtClean="0">
              <a:latin typeface="Calibri"/>
              <a:cs typeface="Calibri"/>
            </a:endParaRPr>
          </a:p>
          <a:p>
            <a:pPr marL="342900" indent="-342900">
              <a:buFont typeface="Arial"/>
              <a:buChar char="•"/>
            </a:pPr>
            <a:endParaRPr lang="en-US" sz="2400" dirty="0">
              <a:latin typeface="Calibri"/>
              <a:cs typeface="Calibri"/>
            </a:endParaRPr>
          </a:p>
          <a:p>
            <a:pPr marL="342900" indent="-342900">
              <a:buFont typeface="Arial"/>
              <a:buChar char="•"/>
            </a:pPr>
            <a:endParaRPr lang="en-US" sz="2400" dirty="0" smtClean="0">
              <a:latin typeface="Calibri"/>
              <a:cs typeface="Calibri"/>
            </a:endParaRPr>
          </a:p>
          <a:p>
            <a:pPr marL="342900" indent="-342900">
              <a:buFont typeface="Arial"/>
              <a:buChar char="•"/>
            </a:pPr>
            <a:endParaRPr lang="en-US" sz="2400" dirty="0">
              <a:latin typeface="Calibri"/>
              <a:cs typeface="Calibri"/>
            </a:endParaRPr>
          </a:p>
          <a:p>
            <a:pPr marL="342900" indent="-342900">
              <a:buFont typeface="Arial"/>
              <a:buChar char="•"/>
            </a:pPr>
            <a:endParaRPr lang="en-GB" sz="2400" dirty="0" smtClean="0">
              <a:latin typeface="Calibri"/>
              <a:cs typeface="Calibri"/>
            </a:endParaRPr>
          </a:p>
          <a:p>
            <a:pPr marL="342900" indent="-342900">
              <a:buFont typeface="Arial"/>
              <a:buChar char="•"/>
            </a:pPr>
            <a:endParaRPr lang="en-GB" sz="2400" dirty="0">
              <a:latin typeface="Calibri"/>
              <a:cs typeface="Calibri"/>
            </a:endParaRPr>
          </a:p>
          <a:p>
            <a:pPr marL="342900" indent="-342900">
              <a:buFont typeface="Arial"/>
              <a:buChar char="•"/>
            </a:pPr>
            <a:endParaRPr lang="en-GB" sz="2400" dirty="0">
              <a:latin typeface="Calibri"/>
              <a:cs typeface="Calibri"/>
            </a:endParaRPr>
          </a:p>
        </p:txBody>
      </p:sp>
      <p:sp>
        <p:nvSpPr>
          <p:cNvPr id="7" name="Rectangle 1"/>
          <p:cNvSpPr>
            <a:spLocks noChangeArrowheads="1"/>
          </p:cNvSpPr>
          <p:nvPr/>
        </p:nvSpPr>
        <p:spPr bwMode="auto">
          <a:xfrm>
            <a:off x="282306" y="3559765"/>
            <a:ext cx="9120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pic>
        <p:nvPicPr>
          <p:cNvPr id="8" name="Picture 2" descr="Screen Shot 2019-01-04 at 18.04.3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85754" y="5569216"/>
            <a:ext cx="1388905" cy="1175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767122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Demographic model selection - </a:t>
            </a:r>
            <a:r>
              <a:rPr lang="en-US" sz="3200" dirty="0"/>
              <a:t>∂</a:t>
            </a:r>
            <a:r>
              <a:rPr lang="en-US" sz="3200" dirty="0" err="1"/>
              <a:t>a∂i</a:t>
            </a:r>
            <a:r>
              <a:rPr lang="en-GB" sz="3200" dirty="0" smtClean="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324367" y="1117799"/>
            <a:ext cx="854842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GB" sz="2400" dirty="0" smtClean="0">
                <a:latin typeface="+mj-lt"/>
              </a:rPr>
              <a:t>What’s happening under the hood in </a:t>
            </a:r>
            <a:r>
              <a:rPr lang="en-US" sz="2400" dirty="0"/>
              <a:t>∂</a:t>
            </a:r>
            <a:r>
              <a:rPr lang="en-US" sz="2400" dirty="0" err="1"/>
              <a:t>a</a:t>
            </a:r>
            <a:r>
              <a:rPr lang="en-US" sz="2400" dirty="0" err="1" smtClean="0"/>
              <a:t>∂i</a:t>
            </a:r>
            <a:r>
              <a:rPr lang="en-US" sz="2400" dirty="0" smtClean="0"/>
              <a:t>?</a:t>
            </a:r>
            <a:endParaRPr lang="en-US" sz="2400" dirty="0"/>
          </a:p>
          <a:p>
            <a:endParaRPr lang="en-GB" sz="2400" dirty="0" smtClean="0">
              <a:latin typeface="+mj-lt"/>
            </a:endParaRPr>
          </a:p>
          <a:p>
            <a:pPr marL="457200" indent="-457200">
              <a:buAutoNum type="arabicPeriod"/>
            </a:pPr>
            <a:r>
              <a:rPr lang="en-GB" sz="2400" dirty="0" smtClean="0">
                <a:latin typeface="+mj-lt"/>
              </a:rPr>
              <a:t>Build </a:t>
            </a:r>
            <a:r>
              <a:rPr lang="en-GB" sz="2400" dirty="0">
                <a:latin typeface="+mj-lt"/>
              </a:rPr>
              <a:t>SNP </a:t>
            </a:r>
            <a:r>
              <a:rPr lang="en-GB" sz="2400" dirty="0" smtClean="0">
                <a:latin typeface="+mj-lt"/>
              </a:rPr>
              <a:t>matrix from the SNP data</a:t>
            </a:r>
          </a:p>
          <a:p>
            <a:pPr marL="457200" indent="-457200">
              <a:buAutoNum type="arabicPeriod"/>
            </a:pPr>
            <a:r>
              <a:rPr lang="en-GB" sz="2400" dirty="0" smtClean="0">
                <a:cs typeface="Calibri"/>
              </a:rPr>
              <a:t>Calculate </a:t>
            </a:r>
            <a:r>
              <a:rPr lang="en-GB" sz="2400" dirty="0">
                <a:cs typeface="Calibri"/>
              </a:rPr>
              <a:t>observed JSFS (3, 1, 0, 1</a:t>
            </a:r>
            <a:r>
              <a:rPr lang="en-GB" sz="2400" dirty="0" smtClean="0">
                <a:cs typeface="Calibri"/>
              </a:rPr>
              <a:t>) [derived from 111, 2, x, 4]</a:t>
            </a:r>
          </a:p>
          <a:p>
            <a:pPr marL="457200" indent="-457200">
              <a:buFontTx/>
              <a:buAutoNum type="arabicPeriod"/>
            </a:pPr>
            <a:r>
              <a:rPr lang="en-GB" sz="2400" dirty="0"/>
              <a:t>Calculate expected JSFS </a:t>
            </a:r>
            <a:r>
              <a:rPr lang="en-GB" sz="2400" dirty="0" smtClean="0"/>
              <a:t>under different hypothetical models (time steps, </a:t>
            </a:r>
            <a:r>
              <a:rPr lang="en-GB" sz="2400" dirty="0"/>
              <a:t>migration, </a:t>
            </a:r>
            <a:r>
              <a:rPr lang="en-GB" sz="2400" dirty="0" smtClean="0"/>
              <a:t>pop size changes)</a:t>
            </a:r>
          </a:p>
          <a:p>
            <a:pPr marL="457200" indent="-457200">
              <a:buFontTx/>
              <a:buAutoNum type="arabicPeriod"/>
            </a:pPr>
            <a:r>
              <a:rPr lang="en-GB" sz="2400" dirty="0"/>
              <a:t>Assess goodness of fit between observed and expected data in a </a:t>
            </a:r>
            <a:r>
              <a:rPr lang="en-GB" sz="2400" dirty="0" smtClean="0"/>
              <a:t>composite likelihood framework</a:t>
            </a:r>
            <a:endParaRPr lang="en-GB" sz="2400" dirty="0"/>
          </a:p>
        </p:txBody>
      </p:sp>
      <p:graphicFrame>
        <p:nvGraphicFramePr>
          <p:cNvPr id="13" name="Table 12"/>
          <p:cNvGraphicFramePr>
            <a:graphicFrameLocks noGrp="1"/>
          </p:cNvGraphicFramePr>
          <p:nvPr>
            <p:extLst>
              <p:ext uri="{D42A27DB-BD31-4B8C-83A1-F6EECF244321}">
                <p14:modId xmlns:p14="http://schemas.microsoft.com/office/powerpoint/2010/main" val="956271919"/>
              </p:ext>
            </p:extLst>
          </p:nvPr>
        </p:nvGraphicFramePr>
        <p:xfrm>
          <a:off x="4416556" y="4287142"/>
          <a:ext cx="4138720" cy="2187161"/>
        </p:xfrm>
        <a:graphic>
          <a:graphicData uri="http://schemas.openxmlformats.org/drawingml/2006/table">
            <a:tbl>
              <a:tblPr firstRow="1" bandRow="1">
                <a:tableStyleId>{5C22544A-7EE6-4342-B048-85BDC9FD1C3A}</a:tableStyleId>
              </a:tblPr>
              <a:tblGrid>
                <a:gridCol w="891434"/>
                <a:gridCol w="663810"/>
                <a:gridCol w="627928"/>
                <a:gridCol w="627928"/>
                <a:gridCol w="663810"/>
                <a:gridCol w="663810"/>
              </a:tblGrid>
              <a:tr h="377947">
                <a:tc>
                  <a:txBody>
                    <a:bodyPr/>
                    <a:lstStyle/>
                    <a:p>
                      <a:endParaRPr lang="en-US" sz="1200" dirty="0"/>
                    </a:p>
                  </a:txBody>
                  <a:tcPr marL="91461" marR="91461" marT="45696" marB="45696"/>
                </a:tc>
                <a:tc>
                  <a:txBody>
                    <a:bodyPr/>
                    <a:lstStyle/>
                    <a:p>
                      <a:r>
                        <a:rPr lang="en-US" sz="1200" dirty="0" smtClean="0"/>
                        <a:t>SNP</a:t>
                      </a:r>
                      <a:r>
                        <a:rPr lang="en-US" sz="1200" baseline="0" dirty="0" smtClean="0"/>
                        <a:t> 1</a:t>
                      </a:r>
                      <a:endParaRPr lang="en-US" sz="1200" dirty="0"/>
                    </a:p>
                  </a:txBody>
                  <a:tcPr marL="91461" marR="91461" marT="45696" marB="45696"/>
                </a:tc>
                <a:tc>
                  <a:txBody>
                    <a:bodyPr/>
                    <a:lstStyle/>
                    <a:p>
                      <a:r>
                        <a:rPr lang="en-US" sz="1200" dirty="0" smtClean="0"/>
                        <a:t>SNP 2</a:t>
                      </a:r>
                      <a:endParaRPr lang="en-US" sz="1200" dirty="0"/>
                    </a:p>
                  </a:txBody>
                  <a:tcPr marL="91461" marR="91461" marT="45696" marB="45696"/>
                </a:tc>
                <a:tc>
                  <a:txBody>
                    <a:bodyPr/>
                    <a:lstStyle/>
                    <a:p>
                      <a:r>
                        <a:rPr lang="en-US" sz="1200" dirty="0" smtClean="0"/>
                        <a:t>SNP 3</a:t>
                      </a:r>
                      <a:endParaRPr lang="en-US" sz="1200" dirty="0"/>
                    </a:p>
                  </a:txBody>
                  <a:tcPr marL="91461" marR="91461" marT="45696" marB="45696"/>
                </a:tc>
                <a:tc>
                  <a:txBody>
                    <a:bodyPr/>
                    <a:lstStyle/>
                    <a:p>
                      <a:r>
                        <a:rPr lang="en-US" sz="1200" dirty="0" smtClean="0"/>
                        <a:t>SNP 4</a:t>
                      </a:r>
                      <a:endParaRPr lang="en-US" sz="1200" dirty="0"/>
                    </a:p>
                  </a:txBody>
                  <a:tcPr marL="91461" marR="91461" marT="45696" marB="45696"/>
                </a:tc>
                <a:tc>
                  <a:txBody>
                    <a:bodyPr/>
                    <a:lstStyle/>
                    <a:p>
                      <a:r>
                        <a:rPr lang="en-US" sz="1200" dirty="0" smtClean="0"/>
                        <a:t>SNP 5</a:t>
                      </a:r>
                      <a:endParaRPr lang="en-US" sz="1200" dirty="0"/>
                    </a:p>
                  </a:txBody>
                  <a:tcPr marL="91461" marR="91461" marT="45696" marB="45696"/>
                </a:tc>
              </a:tr>
              <a:tr h="377947">
                <a:tc>
                  <a:txBody>
                    <a:bodyPr/>
                    <a:lstStyle/>
                    <a:p>
                      <a:r>
                        <a:rPr lang="en-US" sz="1200" dirty="0" smtClean="0"/>
                        <a:t>Sample 1</a:t>
                      </a:r>
                      <a:endParaRPr lang="en-US" sz="1200" dirty="0"/>
                    </a:p>
                  </a:txBody>
                  <a:tcPr marL="91461" marR="91461" marT="45696" marB="45696"/>
                </a:tc>
                <a:tc>
                  <a:txBody>
                    <a:bodyPr/>
                    <a:lstStyle/>
                    <a:p>
                      <a:endParaRPr lang="en-US" sz="1200" dirty="0"/>
                    </a:p>
                  </a:txBody>
                  <a:tcPr marL="91461" marR="91461" marT="45696" marB="45696"/>
                </a:tc>
                <a:tc>
                  <a:txBody>
                    <a:bodyPr/>
                    <a:lstStyle/>
                    <a:p>
                      <a:endParaRPr lang="en-US" sz="1200" dirty="0"/>
                    </a:p>
                  </a:txBody>
                  <a:tcPr marL="91461" marR="91461" marT="45696" marB="45696"/>
                </a:tc>
                <a:tc>
                  <a:txBody>
                    <a:bodyPr/>
                    <a:lstStyle/>
                    <a:p>
                      <a:r>
                        <a:rPr lang="en-US" sz="1200" dirty="0" smtClean="0"/>
                        <a:t>1</a:t>
                      </a:r>
                      <a:endParaRPr lang="en-US" sz="1200" dirty="0"/>
                    </a:p>
                  </a:txBody>
                  <a:tcPr marL="91461" marR="91461" marT="45696" marB="45696"/>
                </a:tc>
                <a:tc>
                  <a:txBody>
                    <a:bodyPr/>
                    <a:lstStyle/>
                    <a:p>
                      <a:r>
                        <a:rPr lang="en-US" sz="1200" dirty="0" smtClean="0"/>
                        <a:t>1</a:t>
                      </a:r>
                      <a:endParaRPr lang="en-US" sz="1200" dirty="0"/>
                    </a:p>
                  </a:txBody>
                  <a:tcPr marL="91461" marR="91461" marT="45696" marB="45696"/>
                </a:tc>
                <a:tc>
                  <a:txBody>
                    <a:bodyPr/>
                    <a:lstStyle/>
                    <a:p>
                      <a:endParaRPr lang="en-US" sz="1200"/>
                    </a:p>
                  </a:txBody>
                  <a:tcPr marL="91461" marR="91461" marT="45696" marB="45696"/>
                </a:tc>
              </a:tr>
              <a:tr h="377947">
                <a:tc>
                  <a:txBody>
                    <a:bodyPr/>
                    <a:lstStyle/>
                    <a:p>
                      <a:r>
                        <a:rPr lang="en-US" sz="1200" dirty="0" smtClean="0"/>
                        <a:t>Sample 2</a:t>
                      </a:r>
                      <a:endParaRPr lang="en-US" sz="1200" dirty="0"/>
                    </a:p>
                  </a:txBody>
                  <a:tcPr marL="91461" marR="91461" marT="45696" marB="45696"/>
                </a:tc>
                <a:tc>
                  <a:txBody>
                    <a:bodyPr/>
                    <a:lstStyle/>
                    <a:p>
                      <a:endParaRPr lang="en-US" sz="1200" dirty="0"/>
                    </a:p>
                  </a:txBody>
                  <a:tcPr marL="91461" marR="91461" marT="45696" marB="45696"/>
                </a:tc>
                <a:tc>
                  <a:txBody>
                    <a:bodyPr/>
                    <a:lstStyle/>
                    <a:p>
                      <a:r>
                        <a:rPr lang="en-US" sz="1200" dirty="0" smtClean="0"/>
                        <a:t>1</a:t>
                      </a:r>
                      <a:endParaRPr lang="en-US" sz="1200" dirty="0"/>
                    </a:p>
                  </a:txBody>
                  <a:tcPr marL="91461" marR="91461" marT="45696" marB="45696"/>
                </a:tc>
                <a:tc>
                  <a:txBody>
                    <a:bodyPr/>
                    <a:lstStyle/>
                    <a:p>
                      <a:endParaRPr lang="en-US" sz="1200" dirty="0"/>
                    </a:p>
                  </a:txBody>
                  <a:tcPr marL="91461" marR="91461" marT="45696" marB="45696"/>
                </a:tc>
                <a:tc>
                  <a:txBody>
                    <a:bodyPr/>
                    <a:lstStyle/>
                    <a:p>
                      <a:r>
                        <a:rPr lang="en-US" sz="1200" dirty="0" smtClean="0"/>
                        <a:t>1</a:t>
                      </a:r>
                      <a:endParaRPr lang="en-US" sz="1200" dirty="0"/>
                    </a:p>
                  </a:txBody>
                  <a:tcPr marL="91461" marR="91461" marT="45696" marB="45696"/>
                </a:tc>
                <a:tc>
                  <a:txBody>
                    <a:bodyPr/>
                    <a:lstStyle/>
                    <a:p>
                      <a:endParaRPr lang="en-US" sz="1200" dirty="0"/>
                    </a:p>
                  </a:txBody>
                  <a:tcPr marL="91461" marR="91461" marT="45696" marB="45696"/>
                </a:tc>
              </a:tr>
              <a:tr h="377947">
                <a:tc>
                  <a:txBody>
                    <a:bodyPr/>
                    <a:lstStyle/>
                    <a:p>
                      <a:r>
                        <a:rPr lang="en-US" sz="1200" dirty="0" smtClean="0"/>
                        <a:t>Sample 3</a:t>
                      </a:r>
                      <a:endParaRPr lang="en-US" sz="1200" dirty="0"/>
                    </a:p>
                  </a:txBody>
                  <a:tcPr marL="91461" marR="91461" marT="45696" marB="45696"/>
                </a:tc>
                <a:tc>
                  <a:txBody>
                    <a:bodyPr/>
                    <a:lstStyle/>
                    <a:p>
                      <a:r>
                        <a:rPr lang="en-US" sz="1200" dirty="0" smtClean="0"/>
                        <a:t>1</a:t>
                      </a:r>
                      <a:endParaRPr lang="en-US" sz="1200" dirty="0"/>
                    </a:p>
                  </a:txBody>
                  <a:tcPr marL="91461" marR="91461" marT="45696" marB="45696"/>
                </a:tc>
                <a:tc>
                  <a:txBody>
                    <a:bodyPr/>
                    <a:lstStyle/>
                    <a:p>
                      <a:endParaRPr lang="en-US" sz="1200" dirty="0"/>
                    </a:p>
                  </a:txBody>
                  <a:tcPr marL="91461" marR="91461" marT="45696" marB="45696"/>
                </a:tc>
                <a:tc>
                  <a:txBody>
                    <a:bodyPr/>
                    <a:lstStyle/>
                    <a:p>
                      <a:endParaRPr lang="en-US" sz="1200" dirty="0"/>
                    </a:p>
                  </a:txBody>
                  <a:tcPr marL="91461" marR="91461" marT="45696" marB="45696"/>
                </a:tc>
                <a:tc>
                  <a:txBody>
                    <a:bodyPr/>
                    <a:lstStyle/>
                    <a:p>
                      <a:r>
                        <a:rPr lang="en-US" sz="1200" dirty="0" smtClean="0"/>
                        <a:t>1</a:t>
                      </a:r>
                      <a:endParaRPr lang="en-US" sz="1200" dirty="0"/>
                    </a:p>
                  </a:txBody>
                  <a:tcPr marL="91461" marR="91461" marT="45696" marB="45696"/>
                </a:tc>
                <a:tc>
                  <a:txBody>
                    <a:bodyPr/>
                    <a:lstStyle/>
                    <a:p>
                      <a:r>
                        <a:rPr lang="en-US" sz="1200" dirty="0" smtClean="0"/>
                        <a:t>1</a:t>
                      </a:r>
                      <a:endParaRPr lang="en-US" sz="1200" dirty="0"/>
                    </a:p>
                  </a:txBody>
                  <a:tcPr marL="91461" marR="91461" marT="45696" marB="45696"/>
                </a:tc>
              </a:tr>
              <a:tr h="377947">
                <a:tc>
                  <a:txBody>
                    <a:bodyPr/>
                    <a:lstStyle/>
                    <a:p>
                      <a:r>
                        <a:rPr lang="en-US" sz="1200" dirty="0" smtClean="0"/>
                        <a:t>Sample 4</a:t>
                      </a:r>
                      <a:endParaRPr lang="en-US" sz="1200" dirty="0"/>
                    </a:p>
                  </a:txBody>
                  <a:tcPr marL="91461" marR="91461" marT="45696" marB="45696"/>
                </a:tc>
                <a:tc>
                  <a:txBody>
                    <a:bodyPr/>
                    <a:lstStyle/>
                    <a:p>
                      <a:endParaRPr lang="en-US" sz="1200" dirty="0"/>
                    </a:p>
                  </a:txBody>
                  <a:tcPr marL="91461" marR="91461" marT="45696" marB="45696"/>
                </a:tc>
                <a:tc>
                  <a:txBody>
                    <a:bodyPr/>
                    <a:lstStyle/>
                    <a:p>
                      <a:r>
                        <a:rPr lang="en-US" sz="1200" dirty="0" smtClean="0"/>
                        <a:t>1</a:t>
                      </a:r>
                      <a:endParaRPr lang="en-US" sz="1200" dirty="0"/>
                    </a:p>
                  </a:txBody>
                  <a:tcPr marL="91461" marR="91461" marT="45696" marB="45696"/>
                </a:tc>
                <a:tc>
                  <a:txBody>
                    <a:bodyPr/>
                    <a:lstStyle/>
                    <a:p>
                      <a:endParaRPr lang="en-US" sz="1200" dirty="0"/>
                    </a:p>
                  </a:txBody>
                  <a:tcPr marL="91461" marR="91461" marT="45696" marB="45696"/>
                </a:tc>
                <a:tc>
                  <a:txBody>
                    <a:bodyPr/>
                    <a:lstStyle/>
                    <a:p>
                      <a:r>
                        <a:rPr lang="en-US" sz="1200" dirty="0" smtClean="0"/>
                        <a:t>1</a:t>
                      </a:r>
                      <a:endParaRPr lang="en-US" sz="1200" dirty="0"/>
                    </a:p>
                  </a:txBody>
                  <a:tcPr marL="91461" marR="91461" marT="45696" marB="45696"/>
                </a:tc>
                <a:tc>
                  <a:txBody>
                    <a:bodyPr/>
                    <a:lstStyle/>
                    <a:p>
                      <a:endParaRPr lang="en-US" sz="1200" dirty="0"/>
                    </a:p>
                  </a:txBody>
                  <a:tcPr marL="91461" marR="91461" marT="45696" marB="45696"/>
                </a:tc>
              </a:tr>
              <a:tr h="297426">
                <a:tc>
                  <a:txBody>
                    <a:bodyPr/>
                    <a:lstStyle/>
                    <a:p>
                      <a:r>
                        <a:rPr lang="en-US" sz="1200" dirty="0" smtClean="0"/>
                        <a:t>Total</a:t>
                      </a:r>
                      <a:endParaRPr lang="en-US" sz="1200" dirty="0"/>
                    </a:p>
                  </a:txBody>
                  <a:tcPr marL="91461" marR="91461" marT="45696" marB="45696"/>
                </a:tc>
                <a:tc>
                  <a:txBody>
                    <a:bodyPr/>
                    <a:lstStyle/>
                    <a:p>
                      <a:r>
                        <a:rPr lang="en-US" sz="1200" dirty="0" smtClean="0"/>
                        <a:t>1</a:t>
                      </a:r>
                      <a:endParaRPr lang="en-US" sz="1200" dirty="0"/>
                    </a:p>
                  </a:txBody>
                  <a:tcPr marL="91461" marR="91461" marT="45696" marB="45696"/>
                </a:tc>
                <a:tc>
                  <a:txBody>
                    <a:bodyPr/>
                    <a:lstStyle/>
                    <a:p>
                      <a:r>
                        <a:rPr lang="en-US" sz="1200" dirty="0" smtClean="0"/>
                        <a:t>2</a:t>
                      </a:r>
                      <a:endParaRPr lang="en-US" sz="1200" dirty="0"/>
                    </a:p>
                  </a:txBody>
                  <a:tcPr marL="91461" marR="91461" marT="45696" marB="45696"/>
                </a:tc>
                <a:tc>
                  <a:txBody>
                    <a:bodyPr/>
                    <a:lstStyle/>
                    <a:p>
                      <a:r>
                        <a:rPr lang="en-US" sz="1200" dirty="0" smtClean="0"/>
                        <a:t>1</a:t>
                      </a:r>
                      <a:endParaRPr lang="en-US" sz="1200" dirty="0"/>
                    </a:p>
                  </a:txBody>
                  <a:tcPr marL="91461" marR="91461" marT="45696" marB="45696"/>
                </a:tc>
                <a:tc>
                  <a:txBody>
                    <a:bodyPr/>
                    <a:lstStyle/>
                    <a:p>
                      <a:r>
                        <a:rPr lang="en-US" sz="1200" dirty="0" smtClean="0"/>
                        <a:t>4</a:t>
                      </a:r>
                      <a:endParaRPr lang="en-US" sz="1200" dirty="0"/>
                    </a:p>
                  </a:txBody>
                  <a:tcPr marL="91461" marR="91461" marT="45696" marB="45696"/>
                </a:tc>
                <a:tc>
                  <a:txBody>
                    <a:bodyPr/>
                    <a:lstStyle/>
                    <a:p>
                      <a:r>
                        <a:rPr lang="en-US" sz="1200" dirty="0" smtClean="0"/>
                        <a:t>1</a:t>
                      </a:r>
                      <a:endParaRPr lang="en-US" sz="1200" dirty="0"/>
                    </a:p>
                  </a:txBody>
                  <a:tcPr marL="91461" marR="91461" marT="45696" marB="45696"/>
                </a:tc>
              </a:tr>
            </a:tbl>
          </a:graphicData>
        </a:graphic>
      </p:graphicFrame>
    </p:spTree>
    <p:extLst>
      <p:ext uri="{BB962C8B-B14F-4D97-AF65-F5344CB8AC3E}">
        <p14:creationId xmlns:p14="http://schemas.microsoft.com/office/powerpoint/2010/main" val="200901169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Demographic model selection - </a:t>
            </a:r>
            <a:r>
              <a:rPr lang="en-US" sz="3200" dirty="0" smtClean="0"/>
              <a:t>∂</a:t>
            </a:r>
            <a:r>
              <a:rPr lang="en-US" sz="3200" dirty="0" err="1" smtClean="0"/>
              <a:t>a∂i</a:t>
            </a:r>
            <a:r>
              <a:rPr lang="en-GB" sz="3200" dirty="0" smtClean="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324367" y="1117799"/>
            <a:ext cx="8548422" cy="60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Arial"/>
              <a:buChar char="•"/>
            </a:pPr>
            <a:r>
              <a:rPr lang="en-GB" sz="2400" dirty="0">
                <a:latin typeface="+mj-lt"/>
              </a:rPr>
              <a:t>Implementing </a:t>
            </a:r>
            <a:r>
              <a:rPr lang="en-US" sz="2400" dirty="0"/>
              <a:t>∂</a:t>
            </a:r>
            <a:r>
              <a:rPr lang="en-US" sz="2400" dirty="0" err="1"/>
              <a:t>a∂i</a:t>
            </a:r>
            <a:r>
              <a:rPr lang="en-GB" sz="2400" dirty="0"/>
              <a:t> </a:t>
            </a:r>
            <a:r>
              <a:rPr lang="en-GB" sz="2400" dirty="0" smtClean="0"/>
              <a:t>can be an absolute nightmare. Dan </a:t>
            </a:r>
            <a:r>
              <a:rPr lang="en-GB" sz="2400" dirty="0" err="1" smtClean="0"/>
              <a:t>Portik</a:t>
            </a:r>
            <a:r>
              <a:rPr lang="en-GB" sz="2400" dirty="0" smtClean="0"/>
              <a:t> (University of Arizona) wrote this stunning pipeline which can be used to automate model selection:</a:t>
            </a:r>
            <a:r>
              <a:rPr lang="en-US" sz="2400" dirty="0" smtClean="0"/>
              <a:t> </a:t>
            </a:r>
            <a:r>
              <a:rPr lang="en-GB" sz="2400" dirty="0" smtClean="0">
                <a:latin typeface="+mj-lt"/>
                <a:hlinkClick r:id="rId3"/>
              </a:rPr>
              <a:t>https</a:t>
            </a:r>
            <a:r>
              <a:rPr lang="en-GB" sz="2400" dirty="0">
                <a:latin typeface="+mj-lt"/>
                <a:hlinkClick r:id="rId3"/>
              </a:rPr>
              <a:t>://github.com/dportik/</a:t>
            </a:r>
            <a:r>
              <a:rPr lang="en-GB" sz="2400" dirty="0" smtClean="0">
                <a:latin typeface="+mj-lt"/>
                <a:hlinkClick r:id="rId3"/>
              </a:rPr>
              <a:t>dadi_pipeline</a:t>
            </a:r>
            <a:endParaRPr lang="en-GB" sz="2400" dirty="0" smtClean="0">
              <a:latin typeface="+mj-lt"/>
            </a:endParaRPr>
          </a:p>
          <a:p>
            <a:pPr marL="342900" indent="-342900">
              <a:buFont typeface="Arial"/>
              <a:buChar char="•"/>
            </a:pPr>
            <a:endParaRPr lang="en-GB" sz="2400" dirty="0">
              <a:latin typeface="+mj-lt"/>
            </a:endParaRPr>
          </a:p>
          <a:p>
            <a:pPr marL="342900" indent="-342900">
              <a:buFont typeface="Arial"/>
              <a:buChar char="•"/>
            </a:pPr>
            <a:r>
              <a:rPr lang="en-GB" sz="2400" dirty="0" smtClean="0">
                <a:latin typeface="+mj-lt"/>
              </a:rPr>
              <a:t>You still need to do </a:t>
            </a:r>
            <a:r>
              <a:rPr lang="en-GB" sz="2400" b="1" u="sng" dirty="0" smtClean="0">
                <a:latin typeface="+mj-lt"/>
              </a:rPr>
              <a:t>a lot </a:t>
            </a:r>
            <a:r>
              <a:rPr lang="en-GB" sz="2400" dirty="0" smtClean="0">
                <a:latin typeface="+mj-lt"/>
              </a:rPr>
              <a:t>of thinking and piecing together previous evidence (e.g. pop structure, evolutionary relationships etc., migration) to build suitable models to fit your study system (i.e. hypotheses testing)</a:t>
            </a:r>
          </a:p>
          <a:p>
            <a:pPr marL="342900" indent="-342900">
              <a:buFont typeface="Arial"/>
              <a:buChar char="•"/>
            </a:pPr>
            <a:endParaRPr lang="en-GB" sz="2400" dirty="0">
              <a:latin typeface="+mj-lt"/>
            </a:endParaRPr>
          </a:p>
          <a:p>
            <a:pPr marL="342900" indent="-342900">
              <a:buFont typeface="Arial"/>
              <a:buChar char="•"/>
            </a:pPr>
            <a:r>
              <a:rPr lang="en-GB" sz="2400" dirty="0" smtClean="0">
                <a:latin typeface="+mj-lt"/>
              </a:rPr>
              <a:t>Another important consideration is that you will need unlinked SNPs to perform your AIC-based demographic model selection (this is fine for us as I used the </a:t>
            </a:r>
            <a:r>
              <a:rPr lang="en-GB" sz="2400" dirty="0" err="1" smtClean="0">
                <a:latin typeface="+mj-lt"/>
              </a:rPr>
              <a:t>write_single_SNP</a:t>
            </a:r>
            <a:r>
              <a:rPr lang="en-GB" sz="2400" dirty="0" smtClean="0">
                <a:latin typeface="+mj-lt"/>
              </a:rPr>
              <a:t> option in Stacks for these data!)</a:t>
            </a:r>
          </a:p>
          <a:p>
            <a:endParaRPr lang="en-GB" sz="2400" dirty="0" smtClean="0">
              <a:latin typeface="+mj-lt"/>
            </a:endParaRPr>
          </a:p>
          <a:p>
            <a:endParaRPr lang="en-GB" sz="2400" dirty="0">
              <a:latin typeface="+mj-lt"/>
            </a:endParaRPr>
          </a:p>
        </p:txBody>
      </p:sp>
    </p:spTree>
    <p:extLst>
      <p:ext uri="{BB962C8B-B14F-4D97-AF65-F5344CB8AC3E}">
        <p14:creationId xmlns:p14="http://schemas.microsoft.com/office/powerpoint/2010/main" val="118856685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Demographic model selection - </a:t>
            </a:r>
            <a:r>
              <a:rPr lang="en-US" sz="3200" dirty="0" smtClean="0"/>
              <a:t>∂</a:t>
            </a:r>
            <a:r>
              <a:rPr lang="en-US" sz="3200" dirty="0" err="1" smtClean="0"/>
              <a:t>a∂i</a:t>
            </a:r>
            <a:r>
              <a:rPr lang="en-GB" sz="3200" dirty="0" smtClean="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289089" y="1141847"/>
            <a:ext cx="8513143" cy="8679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Arial"/>
              <a:buChar char="•"/>
            </a:pPr>
            <a:r>
              <a:rPr lang="en-GB" sz="2400" dirty="0" smtClean="0">
                <a:latin typeface="+mj-lt"/>
              </a:rPr>
              <a:t>The version of the pipeline we are using is the version before the current version which was uploaded about 2 weeks ago (you need to build </a:t>
            </a:r>
            <a:r>
              <a:rPr lang="en-GB" sz="2400" dirty="0" err="1" smtClean="0">
                <a:latin typeface="+mj-lt"/>
              </a:rPr>
              <a:t>Tkinter</a:t>
            </a:r>
            <a:r>
              <a:rPr lang="en-GB" sz="2400" dirty="0" smtClean="0">
                <a:latin typeface="+mj-lt"/>
              </a:rPr>
              <a:t> with your python version to run the new version, which I have not done yet)</a:t>
            </a:r>
          </a:p>
          <a:p>
            <a:pPr marL="342900" indent="-342900">
              <a:buFont typeface="Arial"/>
              <a:buChar char="•"/>
            </a:pPr>
            <a:endParaRPr lang="en-GB" sz="2400" dirty="0">
              <a:latin typeface="+mj-lt"/>
            </a:endParaRPr>
          </a:p>
          <a:p>
            <a:pPr marL="342900" indent="-342900">
              <a:buFont typeface="Arial"/>
              <a:buChar char="•"/>
            </a:pPr>
            <a:r>
              <a:rPr lang="en-GB" sz="2400" dirty="0" smtClean="0">
                <a:latin typeface="+mj-lt"/>
              </a:rPr>
              <a:t>The main difference in the new one is that run optimizations are combined into a single .</a:t>
            </a:r>
            <a:r>
              <a:rPr lang="en-GB" sz="2400" dirty="0" err="1" smtClean="0">
                <a:latin typeface="+mj-lt"/>
              </a:rPr>
              <a:t>py</a:t>
            </a:r>
            <a:r>
              <a:rPr lang="en-GB" sz="2400" dirty="0" smtClean="0">
                <a:latin typeface="+mj-lt"/>
              </a:rPr>
              <a:t> script (dadi_Run_3D_Set.py) where previously they were separate for each model</a:t>
            </a:r>
          </a:p>
          <a:p>
            <a:pPr marL="342900" indent="-342900">
              <a:buFont typeface="Arial"/>
              <a:buChar char="•"/>
            </a:pPr>
            <a:endParaRPr lang="en-GB" sz="2400" dirty="0">
              <a:latin typeface="+mj-lt"/>
            </a:endParaRPr>
          </a:p>
          <a:p>
            <a:pPr marL="342900" indent="-342900">
              <a:buFont typeface="Arial"/>
              <a:buChar char="•"/>
            </a:pPr>
            <a:r>
              <a:rPr lang="en-GB" sz="2400" dirty="0" smtClean="0">
                <a:latin typeface="+mj-lt"/>
              </a:rPr>
              <a:t>In public/</a:t>
            </a:r>
            <a:r>
              <a:rPr lang="en-GB" sz="2400" dirty="0" err="1" smtClean="0">
                <a:latin typeface="+mj-lt"/>
              </a:rPr>
              <a:t>barratt</a:t>
            </a:r>
            <a:r>
              <a:rPr lang="en-GB" sz="2400" dirty="0" smtClean="0">
                <a:latin typeface="+mj-lt"/>
              </a:rPr>
              <a:t>/work/</a:t>
            </a:r>
            <a:r>
              <a:rPr lang="en-GB" sz="2400" dirty="0" err="1" smtClean="0">
                <a:latin typeface="+mj-lt"/>
              </a:rPr>
              <a:t>Lflavomaculatus</a:t>
            </a:r>
            <a:r>
              <a:rPr lang="en-GB" sz="2400" dirty="0" smtClean="0">
                <a:latin typeface="+mj-lt"/>
              </a:rPr>
              <a:t>/Inputs/</a:t>
            </a:r>
            <a:r>
              <a:rPr lang="en-GB" sz="2400" dirty="0" err="1" smtClean="0">
                <a:latin typeface="+mj-lt"/>
              </a:rPr>
              <a:t>dadi</a:t>
            </a:r>
            <a:r>
              <a:rPr lang="en-GB" sz="2400" dirty="0" smtClean="0">
                <a:latin typeface="+mj-lt"/>
              </a:rPr>
              <a:t> there are: </a:t>
            </a:r>
          </a:p>
          <a:p>
            <a:pPr marL="457200" indent="-457200">
              <a:buFont typeface="+mj-lt"/>
              <a:buAutoNum type="alphaLcParenR"/>
            </a:pPr>
            <a:r>
              <a:rPr lang="en-GB" sz="2000" dirty="0" smtClean="0">
                <a:latin typeface="+mj-lt"/>
              </a:rPr>
              <a:t>dadi_3pops_north_south_taratibu_snps.txt </a:t>
            </a:r>
            <a:r>
              <a:rPr lang="mr-IN" sz="2000" dirty="0" smtClean="0">
                <a:latin typeface="+mj-lt"/>
              </a:rPr>
              <a:t>–</a:t>
            </a:r>
            <a:r>
              <a:rPr lang="en-GB" sz="2000" dirty="0" smtClean="0">
                <a:latin typeface="+mj-lt"/>
              </a:rPr>
              <a:t> the SNP data input</a:t>
            </a:r>
          </a:p>
          <a:p>
            <a:pPr marL="457200" indent="-457200">
              <a:buFont typeface="+mj-lt"/>
              <a:buAutoNum type="alphaLcParenR"/>
            </a:pPr>
            <a:r>
              <a:rPr lang="en-GB" sz="2000" dirty="0" smtClean="0">
                <a:latin typeface="+mj-lt"/>
              </a:rPr>
              <a:t>15 models </a:t>
            </a:r>
            <a:r>
              <a:rPr lang="en-GB" sz="2000" dirty="0">
                <a:latin typeface="+mj-lt"/>
              </a:rPr>
              <a:t>to test </a:t>
            </a:r>
            <a:r>
              <a:rPr lang="en-GB" sz="2000" dirty="0" smtClean="0">
                <a:latin typeface="+mj-lt"/>
              </a:rPr>
              <a:t>(</a:t>
            </a:r>
            <a:r>
              <a:rPr lang="en-GB" sz="2000" dirty="0" err="1" smtClean="0"/>
              <a:t>dadi_Run_Optimizations_MODEL_NAME.py</a:t>
            </a:r>
            <a:r>
              <a:rPr lang="en-GB" sz="2000" dirty="0" smtClean="0"/>
              <a:t>)</a:t>
            </a:r>
          </a:p>
          <a:p>
            <a:pPr marL="457200" indent="-457200">
              <a:buFont typeface="+mj-lt"/>
              <a:buAutoNum type="alphaLcParenR"/>
            </a:pPr>
            <a:r>
              <a:rPr lang="en-GB" sz="2000" dirty="0" err="1" smtClean="0"/>
              <a:t>Optimize_Functions.py</a:t>
            </a:r>
            <a:r>
              <a:rPr lang="en-GB" sz="2000" dirty="0" smtClean="0"/>
              <a:t> (and </a:t>
            </a:r>
            <a:r>
              <a:rPr lang="en-GB" sz="2000" dirty="0" err="1" smtClean="0"/>
              <a:t>pyc</a:t>
            </a:r>
            <a:r>
              <a:rPr lang="en-GB" sz="2000" dirty="0" smtClean="0"/>
              <a:t>) where the functions are stored</a:t>
            </a:r>
          </a:p>
          <a:p>
            <a:pPr marL="457200" indent="-457200">
              <a:buFont typeface="+mj-lt"/>
              <a:buAutoNum type="alphaLcParenR"/>
            </a:pPr>
            <a:endParaRPr lang="en-GB" dirty="0" smtClean="0"/>
          </a:p>
          <a:p>
            <a:pPr marL="457200" indent="-457200">
              <a:buFont typeface="+mj-lt"/>
              <a:buAutoNum type="alphaLcParenR"/>
            </a:pPr>
            <a:endParaRPr lang="en-GB" sz="2400" dirty="0"/>
          </a:p>
          <a:p>
            <a:pPr marL="342900" indent="-342900">
              <a:buFont typeface="Arial"/>
              <a:buChar char="•"/>
            </a:pPr>
            <a:endParaRPr lang="en-GB" sz="2400" dirty="0" smtClean="0">
              <a:latin typeface="+mj-lt"/>
            </a:endParaRPr>
          </a:p>
          <a:p>
            <a:pPr marL="342900" indent="-342900">
              <a:buFont typeface="Arial"/>
              <a:buChar char="•"/>
            </a:pPr>
            <a:endParaRPr lang="en-GB" sz="2400" dirty="0" smtClean="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smtClean="0">
              <a:latin typeface="+mj-lt"/>
            </a:endParaRPr>
          </a:p>
          <a:p>
            <a:pPr marL="342900" indent="-342900">
              <a:buFont typeface="Arial"/>
              <a:buChar char="•"/>
            </a:pPr>
            <a:endParaRPr lang="en-GB" sz="2400" dirty="0" smtClean="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smtClean="0">
              <a:latin typeface="+mj-lt"/>
            </a:endParaRPr>
          </a:p>
          <a:p>
            <a:endParaRPr lang="en-GB" sz="2400" dirty="0">
              <a:latin typeface="+mj-lt"/>
            </a:endParaRPr>
          </a:p>
        </p:txBody>
      </p:sp>
    </p:spTree>
    <p:extLst>
      <p:ext uri="{BB962C8B-B14F-4D97-AF65-F5344CB8AC3E}">
        <p14:creationId xmlns:p14="http://schemas.microsoft.com/office/powerpoint/2010/main" val="64220726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Demographic model selection - </a:t>
            </a:r>
            <a:r>
              <a:rPr lang="en-US" sz="3200" dirty="0" smtClean="0"/>
              <a:t>∂</a:t>
            </a:r>
            <a:r>
              <a:rPr lang="en-US" sz="3200" dirty="0" err="1" smtClean="0"/>
              <a:t>a∂i</a:t>
            </a:r>
            <a:r>
              <a:rPr lang="en-GB" sz="3200" dirty="0" smtClean="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289089" y="1141847"/>
            <a:ext cx="8513143" cy="637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Arial"/>
              <a:buChar char="•"/>
            </a:pPr>
            <a:r>
              <a:rPr lang="en-GB" sz="2400" dirty="0" smtClean="0"/>
              <a:t>FYI dadi_3pops_north_south_taratibu_snps.txt was created using Dan’s other Stacks </a:t>
            </a:r>
            <a:r>
              <a:rPr lang="en-GB" sz="2400" dirty="0"/>
              <a:t>haplotype converter: </a:t>
            </a:r>
            <a:r>
              <a:rPr lang="en-GB" sz="2400" dirty="0">
                <a:hlinkClick r:id="rId3"/>
              </a:rPr>
              <a:t>https://github.com/dportik/Stacks_pipeline/tree/master/</a:t>
            </a:r>
            <a:r>
              <a:rPr lang="en-GB" sz="2400" dirty="0" smtClean="0">
                <a:hlinkClick r:id="rId3"/>
              </a:rPr>
              <a:t>4_haplotype_to_dadi_SNPsFile</a:t>
            </a:r>
            <a:endParaRPr lang="en-GB" sz="2400" dirty="0"/>
          </a:p>
          <a:p>
            <a:pPr marL="342900" indent="-342900">
              <a:buFont typeface="Arial"/>
              <a:buChar char="•"/>
            </a:pPr>
            <a:endParaRPr lang="en-GB" sz="2400" dirty="0" smtClean="0"/>
          </a:p>
          <a:p>
            <a:pPr marL="342900" indent="-342900">
              <a:buFont typeface="Arial"/>
              <a:buChar char="•"/>
            </a:pPr>
            <a:r>
              <a:rPr lang="en-GB" sz="2400" dirty="0" smtClean="0"/>
              <a:t>This takes the output </a:t>
            </a:r>
            <a:r>
              <a:rPr lang="en-GB" sz="2400" dirty="0" err="1" smtClean="0"/>
              <a:t>haplotypes.tsv</a:t>
            </a:r>
            <a:r>
              <a:rPr lang="en-GB" sz="2400" dirty="0" smtClean="0"/>
              <a:t> file from Stacks and some population information (e.g. those population clusters we found in our DAPC and pop structure analyses)</a:t>
            </a:r>
            <a:endParaRPr lang="en-GB" sz="2400" dirty="0"/>
          </a:p>
          <a:p>
            <a:pPr marL="342900" indent="-342900">
              <a:buFont typeface="Arial"/>
              <a:buChar char="•"/>
            </a:pPr>
            <a:endParaRPr lang="en-GB" sz="2400" dirty="0" smtClean="0">
              <a:latin typeface="+mj-lt"/>
            </a:endParaRPr>
          </a:p>
          <a:p>
            <a:pPr marL="342900" indent="-342900">
              <a:buFont typeface="Arial"/>
              <a:buChar char="•"/>
            </a:pPr>
            <a:endParaRPr lang="en-GB" sz="2400" dirty="0" smtClean="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smtClean="0">
              <a:latin typeface="+mj-lt"/>
            </a:endParaRPr>
          </a:p>
          <a:p>
            <a:pPr marL="342900" indent="-342900">
              <a:buFont typeface="Arial"/>
              <a:buChar char="•"/>
            </a:pPr>
            <a:endParaRPr lang="en-GB" sz="2400" dirty="0" smtClean="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smtClean="0">
              <a:latin typeface="+mj-lt"/>
            </a:endParaRPr>
          </a:p>
          <a:p>
            <a:endParaRPr lang="en-GB" sz="2400" dirty="0">
              <a:latin typeface="+mj-lt"/>
            </a:endParaRPr>
          </a:p>
        </p:txBody>
      </p:sp>
    </p:spTree>
    <p:extLst>
      <p:ext uri="{BB962C8B-B14F-4D97-AF65-F5344CB8AC3E}">
        <p14:creationId xmlns:p14="http://schemas.microsoft.com/office/powerpoint/2010/main" val="126339371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Demographic model selection - </a:t>
            </a:r>
            <a:r>
              <a:rPr lang="en-US" sz="3200" dirty="0" smtClean="0"/>
              <a:t>∂</a:t>
            </a:r>
            <a:r>
              <a:rPr lang="en-US" sz="3200" dirty="0" err="1" smtClean="0"/>
              <a:t>a∂i</a:t>
            </a:r>
            <a:r>
              <a:rPr lang="en-GB" sz="3200" dirty="0" smtClean="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289089" y="1141847"/>
            <a:ext cx="851314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Arial"/>
              <a:buChar char="•"/>
            </a:pPr>
            <a:r>
              <a:rPr lang="en-GB" sz="2400" dirty="0" smtClean="0">
                <a:latin typeface="+mj-lt"/>
              </a:rPr>
              <a:t>OK, let’s take a look at one of the model python scripts</a:t>
            </a:r>
          </a:p>
          <a:p>
            <a:pPr marL="342900" indent="-342900">
              <a:buFont typeface="Arial"/>
              <a:buChar char="•"/>
            </a:pPr>
            <a:r>
              <a:rPr lang="en-GB" sz="2400" dirty="0" smtClean="0">
                <a:latin typeface="+mj-lt"/>
              </a:rPr>
              <a:t>There are lots of comments and then the main information telling </a:t>
            </a:r>
            <a:r>
              <a:rPr lang="en-GB" sz="2400" dirty="0" err="1" smtClean="0">
                <a:latin typeface="+mj-lt"/>
              </a:rPr>
              <a:t>dadi</a:t>
            </a:r>
            <a:r>
              <a:rPr lang="en-GB" sz="2400" dirty="0" smtClean="0">
                <a:latin typeface="+mj-lt"/>
              </a:rPr>
              <a:t> how to build the SFS from the file (giving population names and allele projection sizes) </a:t>
            </a:r>
          </a:p>
          <a:p>
            <a:pPr marL="342900" indent="-342900">
              <a:buFont typeface="Arial"/>
              <a:buChar char="•"/>
            </a:pPr>
            <a:endParaRPr lang="en-GB" sz="2400" dirty="0" smtClean="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smtClean="0">
              <a:latin typeface="+mj-lt"/>
            </a:endParaRPr>
          </a:p>
          <a:p>
            <a:pPr marL="342900" indent="-342900">
              <a:buFont typeface="Arial"/>
              <a:buChar char="•"/>
            </a:pPr>
            <a:endParaRPr lang="en-GB" sz="2400" dirty="0" smtClean="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smtClean="0">
              <a:latin typeface="+mj-lt"/>
            </a:endParaRPr>
          </a:p>
          <a:p>
            <a:endParaRPr lang="en-GB" sz="2400" dirty="0">
              <a:latin typeface="+mj-lt"/>
            </a:endParaRPr>
          </a:p>
        </p:txBody>
      </p:sp>
      <p:pic>
        <p:nvPicPr>
          <p:cNvPr id="3" name="Picture 2" descr="Screenshot 2019-10-17 at 12.38.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07" y="2940106"/>
            <a:ext cx="8341053" cy="3640046"/>
          </a:xfrm>
          <a:prstGeom prst="rect">
            <a:avLst/>
          </a:prstGeom>
        </p:spPr>
      </p:pic>
    </p:spTree>
    <p:extLst>
      <p:ext uri="{BB962C8B-B14F-4D97-AF65-F5344CB8AC3E}">
        <p14:creationId xmlns:p14="http://schemas.microsoft.com/office/powerpoint/2010/main" val="207177854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a:t>
            </a:r>
            <a:r>
              <a:rPr lang="en-GB" sz="3200" dirty="0" smtClean="0"/>
              <a:t>Input files we need to do the analyses</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Rectangle 8"/>
          <p:cNvSpPr/>
          <p:nvPr/>
        </p:nvSpPr>
        <p:spPr>
          <a:xfrm>
            <a:off x="254001" y="1230200"/>
            <a:ext cx="8636000" cy="3785652"/>
          </a:xfrm>
          <a:prstGeom prst="rect">
            <a:avLst/>
          </a:prstGeom>
        </p:spPr>
        <p:txBody>
          <a:bodyPr wrap="square">
            <a:spAutoFit/>
          </a:bodyPr>
          <a:lstStyle/>
          <a:p>
            <a:pPr marL="342900" indent="-342900">
              <a:buFont typeface="Arial"/>
              <a:buChar char="•"/>
            </a:pPr>
            <a:r>
              <a:rPr lang="en-GB" sz="2400" dirty="0" smtClean="0"/>
              <a:t>Because processing RAD-</a:t>
            </a:r>
            <a:r>
              <a:rPr lang="en-GB" sz="2400" dirty="0" err="1" smtClean="0"/>
              <a:t>seq</a:t>
            </a:r>
            <a:r>
              <a:rPr lang="en-GB" sz="2400" dirty="0" smtClean="0"/>
              <a:t> data is so processor and time intensive I pre-prepared the data so it is ready to analyse </a:t>
            </a:r>
            <a:r>
              <a:rPr lang="mr-IN" sz="2400" dirty="0" smtClean="0"/>
              <a:t>–</a:t>
            </a:r>
            <a:r>
              <a:rPr lang="en-GB" sz="2400" dirty="0" smtClean="0"/>
              <a:t> it has already been analysed by Stacks so we are working with the output files from there</a:t>
            </a:r>
          </a:p>
          <a:p>
            <a:endParaRPr lang="en-GB" sz="2400" dirty="0" smtClean="0"/>
          </a:p>
          <a:p>
            <a:endParaRPr lang="en-GB" sz="2400" dirty="0" smtClean="0"/>
          </a:p>
          <a:p>
            <a:pPr marL="342900" indent="-342900">
              <a:buFont typeface="Arial"/>
              <a:buChar char="•"/>
            </a:pPr>
            <a:r>
              <a:rPr lang="en-GB" sz="2400" dirty="0" smtClean="0"/>
              <a:t>These datasets use only single SNPs from each RAD locus which is present in at least 50% of all samples (most samples have minimal missing data), &gt;5x coverage and with a minor allele frequency &gt;0.05,</a:t>
            </a:r>
            <a:r>
              <a:rPr lang="en-GB" sz="2400" dirty="0"/>
              <a:t> </a:t>
            </a:r>
            <a:r>
              <a:rPr lang="en-GB" sz="2400" dirty="0" smtClean="0"/>
              <a:t>which gives 8598 SNPs</a:t>
            </a:r>
            <a:endParaRPr lang="en-US" sz="2400" dirty="0" smtClean="0"/>
          </a:p>
        </p:txBody>
      </p:sp>
    </p:spTree>
    <p:extLst>
      <p:ext uri="{BB962C8B-B14F-4D97-AF65-F5344CB8AC3E}">
        <p14:creationId xmlns:p14="http://schemas.microsoft.com/office/powerpoint/2010/main" val="411092272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Demographic model selection - </a:t>
            </a:r>
            <a:r>
              <a:rPr lang="en-US" sz="3200" dirty="0" smtClean="0"/>
              <a:t>∂</a:t>
            </a:r>
            <a:r>
              <a:rPr lang="en-US" sz="3200" dirty="0" err="1" smtClean="0"/>
              <a:t>a∂i</a:t>
            </a:r>
            <a:r>
              <a:rPr lang="en-GB" sz="3200" dirty="0" smtClean="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289089" y="1119378"/>
            <a:ext cx="8513143" cy="637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Arial"/>
              <a:buChar char="•"/>
            </a:pPr>
            <a:r>
              <a:rPr lang="en-GB" sz="2400" dirty="0" smtClean="0">
                <a:latin typeface="+mj-lt"/>
              </a:rPr>
              <a:t>Scroll down a bit further and you will see the models themselves (all models are defined in every script as it does no harm to define them all). Here is the code for the first one, along with a visual representation</a:t>
            </a:r>
          </a:p>
          <a:p>
            <a:pPr marL="342900" indent="-342900">
              <a:buFont typeface="Arial"/>
              <a:buChar char="•"/>
            </a:pPr>
            <a:endParaRPr lang="en-GB" sz="2400" dirty="0">
              <a:latin typeface="+mj-lt"/>
            </a:endParaRPr>
          </a:p>
          <a:p>
            <a:endParaRPr lang="en-GB" sz="2400" dirty="0" smtClean="0">
              <a:latin typeface="+mj-lt"/>
            </a:endParaRPr>
          </a:p>
          <a:p>
            <a:endParaRPr lang="en-GB" sz="2400" dirty="0">
              <a:latin typeface="+mj-lt"/>
            </a:endParaRPr>
          </a:p>
          <a:p>
            <a:endParaRPr lang="en-GB" sz="2400" dirty="0" smtClean="0">
              <a:latin typeface="+mj-lt"/>
            </a:endParaRPr>
          </a:p>
          <a:p>
            <a:endParaRPr lang="en-GB" sz="2400" dirty="0">
              <a:latin typeface="+mj-lt"/>
            </a:endParaRPr>
          </a:p>
          <a:p>
            <a:endParaRPr lang="en-GB" sz="2400" dirty="0" smtClean="0">
              <a:latin typeface="+mj-lt"/>
            </a:endParaRPr>
          </a:p>
          <a:p>
            <a:endParaRPr lang="en-GB" sz="2400" dirty="0">
              <a:latin typeface="+mj-lt"/>
            </a:endParaRPr>
          </a:p>
          <a:p>
            <a:endParaRPr lang="en-GB" sz="2400" dirty="0" smtClean="0">
              <a:latin typeface="+mj-lt"/>
            </a:endParaRPr>
          </a:p>
          <a:p>
            <a:pPr marL="342900" indent="-342900">
              <a:buFont typeface="Arial"/>
              <a:buChar char="•"/>
            </a:pPr>
            <a:r>
              <a:rPr lang="en-GB" sz="2400" dirty="0" smtClean="0">
                <a:solidFill>
                  <a:srgbClr val="FF0000"/>
                </a:solidFill>
                <a:latin typeface="+mj-lt"/>
              </a:rPr>
              <a:t>Note the important details </a:t>
            </a:r>
            <a:r>
              <a:rPr lang="mr-IN" sz="2400" dirty="0" smtClean="0">
                <a:solidFill>
                  <a:srgbClr val="FF0000"/>
                </a:solidFill>
                <a:latin typeface="+mj-lt"/>
              </a:rPr>
              <a:t>–</a:t>
            </a:r>
            <a:r>
              <a:rPr lang="en-GB" sz="2400" dirty="0" smtClean="0">
                <a:solidFill>
                  <a:srgbClr val="FF0000"/>
                </a:solidFill>
                <a:latin typeface="+mj-lt"/>
              </a:rPr>
              <a:t> 6 </a:t>
            </a:r>
            <a:r>
              <a:rPr lang="en-GB" sz="2400" dirty="0" err="1" smtClean="0">
                <a:solidFill>
                  <a:srgbClr val="FF0000"/>
                </a:solidFill>
                <a:latin typeface="+mj-lt"/>
              </a:rPr>
              <a:t>params</a:t>
            </a:r>
            <a:endParaRPr lang="en-GB" sz="2400" dirty="0" smtClean="0">
              <a:solidFill>
                <a:srgbClr val="FF0000"/>
              </a:solidFill>
              <a:latin typeface="+mj-lt"/>
            </a:endParaRPr>
          </a:p>
          <a:p>
            <a:pPr marL="342900" indent="-342900">
              <a:buFont typeface="Arial"/>
              <a:buChar char="•"/>
            </a:pPr>
            <a:endParaRPr lang="en-GB" sz="2400" dirty="0" smtClean="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smtClean="0">
              <a:latin typeface="+mj-lt"/>
            </a:endParaRPr>
          </a:p>
          <a:p>
            <a:endParaRPr lang="en-GB" sz="2400" dirty="0">
              <a:latin typeface="+mj-lt"/>
            </a:endParaRPr>
          </a:p>
        </p:txBody>
      </p:sp>
      <p:pic>
        <p:nvPicPr>
          <p:cNvPr id="10" name="Picture 9" descr="Screenshot 2019-10-17 at 12.44.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9069" y="3118736"/>
            <a:ext cx="2699233" cy="2928855"/>
          </a:xfrm>
          <a:prstGeom prst="rect">
            <a:avLst/>
          </a:prstGeom>
        </p:spPr>
      </p:pic>
      <p:pic>
        <p:nvPicPr>
          <p:cNvPr id="3" name="Picture 2" descr="Screenshot 2019-10-17 at 15.48.3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089" y="3445694"/>
            <a:ext cx="6179659" cy="1648833"/>
          </a:xfrm>
          <a:prstGeom prst="rect">
            <a:avLst/>
          </a:prstGeom>
        </p:spPr>
      </p:pic>
    </p:spTree>
    <p:extLst>
      <p:ext uri="{BB962C8B-B14F-4D97-AF65-F5344CB8AC3E}">
        <p14:creationId xmlns:p14="http://schemas.microsoft.com/office/powerpoint/2010/main" val="9363971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Demographic model selection - </a:t>
            </a:r>
            <a:r>
              <a:rPr lang="en-US" sz="3200" dirty="0" smtClean="0"/>
              <a:t>∂</a:t>
            </a:r>
            <a:r>
              <a:rPr lang="en-US" sz="3200" dirty="0" err="1" smtClean="0"/>
              <a:t>a∂i</a:t>
            </a:r>
            <a:r>
              <a:rPr lang="en-GB" sz="3200" dirty="0" smtClean="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289089" y="1119378"/>
            <a:ext cx="851314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Arial"/>
              <a:buChar char="•"/>
            </a:pPr>
            <a:r>
              <a:rPr lang="en-GB" sz="2400" dirty="0" smtClean="0">
                <a:latin typeface="+mj-lt"/>
              </a:rPr>
              <a:t>We won’t go through all these models but spend 5-10 </a:t>
            </a:r>
            <a:r>
              <a:rPr lang="en-GB" sz="2400" dirty="0" err="1" smtClean="0">
                <a:latin typeface="+mj-lt"/>
              </a:rPr>
              <a:t>mins</a:t>
            </a:r>
            <a:r>
              <a:rPr lang="en-GB" sz="2400" dirty="0" smtClean="0">
                <a:latin typeface="+mj-lt"/>
              </a:rPr>
              <a:t> looking at the code and how they differ</a:t>
            </a: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smtClean="0">
              <a:latin typeface="+mj-lt"/>
            </a:endParaRPr>
          </a:p>
          <a:p>
            <a:pPr marL="342900" indent="-342900">
              <a:buFont typeface="Arial"/>
              <a:buChar char="•"/>
            </a:pPr>
            <a:endParaRPr lang="en-GB" sz="2400" dirty="0" smtClean="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smtClean="0">
              <a:latin typeface="+mj-lt"/>
            </a:endParaRPr>
          </a:p>
          <a:p>
            <a:endParaRPr lang="en-GB" sz="2400" dirty="0">
              <a:latin typeface="+mj-lt"/>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1660" y="2928010"/>
            <a:ext cx="2605014" cy="2928855"/>
          </a:xfrm>
          <a:prstGeom prst="rect">
            <a:avLst/>
          </a:prstGeom>
        </p:spPr>
      </p:pic>
      <p:pic>
        <p:nvPicPr>
          <p:cNvPr id="10" name="Picture 9" descr="Screenshot 2019-10-17 at 15.49.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930" y="3307852"/>
            <a:ext cx="6139730" cy="1759879"/>
          </a:xfrm>
          <a:prstGeom prst="rect">
            <a:avLst/>
          </a:prstGeom>
        </p:spPr>
      </p:pic>
    </p:spTree>
    <p:extLst>
      <p:ext uri="{BB962C8B-B14F-4D97-AF65-F5344CB8AC3E}">
        <p14:creationId xmlns:p14="http://schemas.microsoft.com/office/powerpoint/2010/main" val="288841383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Demographic model selection - </a:t>
            </a:r>
            <a:r>
              <a:rPr lang="en-US" sz="3200" dirty="0" smtClean="0"/>
              <a:t>∂</a:t>
            </a:r>
            <a:r>
              <a:rPr lang="en-US" sz="3200" dirty="0" err="1" smtClean="0"/>
              <a:t>a∂i</a:t>
            </a:r>
            <a:r>
              <a:rPr lang="en-GB" sz="3200" dirty="0" smtClean="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289089" y="1119378"/>
            <a:ext cx="8513143"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Arial"/>
              <a:buChar char="•"/>
            </a:pPr>
            <a:r>
              <a:rPr lang="en-GB" sz="2400" dirty="0" smtClean="0">
                <a:latin typeface="+mj-lt"/>
              </a:rPr>
              <a:t>Another model is very similar at first glance but the inclusion of two different migration parameters means that the biological interpretation of this model should be quite different</a:t>
            </a: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smtClean="0">
              <a:latin typeface="+mj-lt"/>
            </a:endParaRPr>
          </a:p>
          <a:p>
            <a:pPr marL="342900" indent="-342900">
              <a:buFont typeface="Arial"/>
              <a:buChar char="•"/>
            </a:pPr>
            <a:endParaRPr lang="en-GB" sz="2400" dirty="0" smtClean="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smtClean="0">
              <a:latin typeface="+mj-lt"/>
            </a:endParaRPr>
          </a:p>
          <a:p>
            <a:endParaRPr lang="en-GB" sz="2400" dirty="0">
              <a:latin typeface="+mj-lt"/>
            </a:endParaRPr>
          </a:p>
        </p:txBody>
      </p:sp>
      <p:pic>
        <p:nvPicPr>
          <p:cNvPr id="11" name="Picture 10" descr="Screenshot 2019-10-17 at 15.50.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682" y="3035155"/>
            <a:ext cx="2591920" cy="3063178"/>
          </a:xfrm>
          <a:prstGeom prst="rect">
            <a:avLst/>
          </a:prstGeom>
        </p:spPr>
      </p:pic>
      <p:pic>
        <p:nvPicPr>
          <p:cNvPr id="13" name="Picture 12" descr="Screenshot 2019-10-17 at 15.51.4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86" y="3366852"/>
            <a:ext cx="6016697" cy="1804290"/>
          </a:xfrm>
          <a:prstGeom prst="rect">
            <a:avLst/>
          </a:prstGeom>
        </p:spPr>
      </p:pic>
    </p:spTree>
    <p:extLst>
      <p:ext uri="{BB962C8B-B14F-4D97-AF65-F5344CB8AC3E}">
        <p14:creationId xmlns:p14="http://schemas.microsoft.com/office/powerpoint/2010/main" val="190983763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Population structure - Admixture</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1" y="1230200"/>
            <a:ext cx="8636000" cy="830997"/>
          </a:xfrm>
          <a:prstGeom prst="rect">
            <a:avLst/>
          </a:prstGeom>
        </p:spPr>
        <p:txBody>
          <a:bodyPr wrap="square">
            <a:spAutoFit/>
          </a:bodyPr>
          <a:lstStyle/>
          <a:p>
            <a:pPr marL="342900" indent="-342900">
              <a:buFont typeface="Arial"/>
              <a:buChar char="•"/>
            </a:pPr>
            <a:r>
              <a:rPr lang="en-GB" sz="2400" dirty="0" smtClean="0"/>
              <a:t>A good tool for looking at population structure in genomic data is with Admixture (Alexander et al. 2009)</a:t>
            </a:r>
          </a:p>
        </p:txBody>
      </p:sp>
      <p:pic>
        <p:nvPicPr>
          <p:cNvPr id="3" name="Picture 2" descr="Screenshot 2019-10-14 at 14.27.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406" y="2361370"/>
            <a:ext cx="6633015" cy="4305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Screenshot 2019-10-14 at 14.27.4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4840" y="1640462"/>
            <a:ext cx="3275161" cy="650353"/>
          </a:xfrm>
          <a:prstGeom prst="rect">
            <a:avLst/>
          </a:prstGeom>
        </p:spPr>
      </p:pic>
    </p:spTree>
    <p:extLst>
      <p:ext uri="{BB962C8B-B14F-4D97-AF65-F5344CB8AC3E}">
        <p14:creationId xmlns:p14="http://schemas.microsoft.com/office/powerpoint/2010/main" val="118847194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smtClean="0"/>
              <a:t> Population structure - Admixture</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Rectangle 8"/>
          <p:cNvSpPr/>
          <p:nvPr/>
        </p:nvSpPr>
        <p:spPr>
          <a:xfrm>
            <a:off x="98778" y="851733"/>
            <a:ext cx="8791221" cy="2677656"/>
          </a:xfrm>
          <a:prstGeom prst="rect">
            <a:avLst/>
          </a:prstGeom>
        </p:spPr>
        <p:txBody>
          <a:bodyPr wrap="square">
            <a:spAutoFit/>
          </a:bodyPr>
          <a:lstStyle/>
          <a:p>
            <a:pPr marL="342900" indent="-342900">
              <a:buFont typeface="Arial"/>
              <a:buChar char="•"/>
            </a:pPr>
            <a:r>
              <a:rPr lang="en-GB" sz="2400" dirty="0" smtClean="0"/>
              <a:t>Using the </a:t>
            </a:r>
            <a:r>
              <a:rPr lang="en-GB" sz="2400" b="1" u="sng" dirty="0" err="1" smtClean="0"/>
              <a:t>run_Admixture.sh</a:t>
            </a:r>
            <a:r>
              <a:rPr lang="en-GB" sz="2400" dirty="0" smtClean="0"/>
              <a:t> script we run the algorithm for a range of k values on the dataset </a:t>
            </a:r>
            <a:endParaRPr lang="en-GB" sz="2400" dirty="0"/>
          </a:p>
          <a:p>
            <a:pPr marL="342900" indent="-342900">
              <a:buFont typeface="Arial"/>
              <a:buChar char="•"/>
            </a:pPr>
            <a:endParaRPr lang="en-GB" sz="2400" dirty="0" smtClean="0"/>
          </a:p>
          <a:p>
            <a:pPr marL="342900" indent="-342900">
              <a:buFont typeface="Arial"/>
              <a:buChar char="•"/>
            </a:pPr>
            <a:r>
              <a:rPr lang="en-GB" sz="2400" dirty="0" smtClean="0"/>
              <a:t>Admixture needs a .bed file (converted by plink), and uses </a:t>
            </a:r>
            <a:r>
              <a:rPr lang="en-GB" sz="2400" dirty="0" smtClean="0">
                <a:solidFill>
                  <a:srgbClr val="FF0000"/>
                </a:solidFill>
              </a:rPr>
              <a:t>cross validation scores </a:t>
            </a:r>
            <a:r>
              <a:rPr lang="en-GB" sz="2400" dirty="0" smtClean="0"/>
              <a:t>to give you the most likely number of clusters for your data</a:t>
            </a:r>
          </a:p>
          <a:p>
            <a:pPr marL="342900" indent="-342900">
              <a:buFont typeface="Arial"/>
              <a:buChar char="•"/>
            </a:pPr>
            <a:endParaRPr lang="en-GB" sz="2400" dirty="0"/>
          </a:p>
        </p:txBody>
      </p:sp>
      <p:pic>
        <p:nvPicPr>
          <p:cNvPr id="3" name="Picture 2" descr="Screenshot 2019-10-15 at 09.44.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22" y="3223908"/>
            <a:ext cx="7450667" cy="3517262"/>
          </a:xfrm>
          <a:prstGeom prst="rect">
            <a:avLst/>
          </a:prstGeom>
        </p:spPr>
      </p:pic>
    </p:spTree>
    <p:extLst>
      <p:ext uri="{BB962C8B-B14F-4D97-AF65-F5344CB8AC3E}">
        <p14:creationId xmlns:p14="http://schemas.microsoft.com/office/powerpoint/2010/main" val="333614824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a:t>
            </a:r>
            <a:r>
              <a:rPr lang="en-GB" sz="3200" dirty="0" err="1" smtClean="0"/>
              <a:t>qsub</a:t>
            </a:r>
            <a:r>
              <a:rPr lang="en-GB" sz="3200" dirty="0" smtClean="0"/>
              <a:t> shell script in more detail</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98778" y="1091623"/>
            <a:ext cx="8791221" cy="2677656"/>
          </a:xfrm>
          <a:prstGeom prst="rect">
            <a:avLst/>
          </a:prstGeom>
        </p:spPr>
        <p:txBody>
          <a:bodyPr wrap="square">
            <a:spAutoFit/>
          </a:bodyPr>
          <a:lstStyle/>
          <a:p>
            <a:endParaRPr lang="en-GB" sz="2400" dirty="0" smtClean="0"/>
          </a:p>
          <a:p>
            <a:pPr marL="342900" indent="-342900">
              <a:buFont typeface="Arial"/>
              <a:buChar char="•"/>
            </a:pPr>
            <a:endParaRPr lang="en-GB" sz="2400" dirty="0"/>
          </a:p>
          <a:p>
            <a:pPr marL="342900" indent="-342900">
              <a:buFont typeface="Arial"/>
              <a:buChar char="•"/>
            </a:pPr>
            <a:endParaRPr lang="en-GB" sz="2400" dirty="0"/>
          </a:p>
          <a:p>
            <a:endParaRPr lang="en-GB" sz="2400" dirty="0" smtClean="0"/>
          </a:p>
          <a:p>
            <a:pPr marL="342900" indent="-342900">
              <a:buFont typeface="Arial"/>
              <a:buChar char="•"/>
            </a:pPr>
            <a:endParaRPr lang="en-GB" sz="2400" dirty="0" smtClean="0"/>
          </a:p>
          <a:p>
            <a:pPr marL="342900" indent="-342900">
              <a:buFont typeface="Arial"/>
              <a:buChar char="•"/>
            </a:pPr>
            <a:endParaRPr lang="en-GB" sz="2400" dirty="0" smtClean="0"/>
          </a:p>
          <a:p>
            <a:endParaRPr lang="en-US" sz="2400" dirty="0" smtClean="0"/>
          </a:p>
        </p:txBody>
      </p:sp>
      <p:pic>
        <p:nvPicPr>
          <p:cNvPr id="10" name="Picture 9" descr="Screenshot 2019-10-14 at 10.08.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66" y="3590487"/>
            <a:ext cx="8678333" cy="2396256"/>
          </a:xfrm>
          <a:prstGeom prst="rect">
            <a:avLst/>
          </a:prstGeom>
        </p:spPr>
      </p:pic>
      <p:sp>
        <p:nvSpPr>
          <p:cNvPr id="11" name="Rectangle 10"/>
          <p:cNvSpPr/>
          <p:nvPr/>
        </p:nvSpPr>
        <p:spPr>
          <a:xfrm>
            <a:off x="98778" y="851733"/>
            <a:ext cx="8791221" cy="2308324"/>
          </a:xfrm>
          <a:prstGeom prst="rect">
            <a:avLst/>
          </a:prstGeom>
        </p:spPr>
        <p:txBody>
          <a:bodyPr wrap="square">
            <a:spAutoFit/>
          </a:bodyPr>
          <a:lstStyle/>
          <a:p>
            <a:pPr marL="342900" indent="-342900">
              <a:buFont typeface="Arial"/>
              <a:buChar char="•"/>
            </a:pPr>
            <a:r>
              <a:rPr lang="en-GB" sz="2400" dirty="0" smtClean="0"/>
              <a:t>Some header information is needed to tell the cluster how to process your jobs, how much resources to use, where to send notifications etc.</a:t>
            </a:r>
          </a:p>
          <a:p>
            <a:pPr marL="342900" indent="-342900">
              <a:buFont typeface="Arial"/>
              <a:buChar char="•"/>
            </a:pPr>
            <a:endParaRPr lang="en-GB" sz="2400" dirty="0" smtClean="0"/>
          </a:p>
          <a:p>
            <a:pPr marL="342900" indent="-342900">
              <a:buFont typeface="Arial"/>
              <a:buChar char="•"/>
            </a:pPr>
            <a:r>
              <a:rPr lang="en-GB" sz="2400" dirty="0"/>
              <a:t>See </a:t>
            </a:r>
            <a:r>
              <a:rPr lang="en-GB" sz="2400" dirty="0">
                <a:hlinkClick r:id="rId4"/>
              </a:rPr>
              <a:t>https://wiki.ufz.de/eve/index.php/</a:t>
            </a:r>
            <a:r>
              <a:rPr lang="en-GB" sz="2400" dirty="0" smtClean="0">
                <a:hlinkClick r:id="rId4"/>
              </a:rPr>
              <a:t>Submitting_Jobs</a:t>
            </a:r>
            <a:r>
              <a:rPr lang="en-GB" sz="2400" dirty="0" smtClean="0"/>
              <a:t> for much more detailed information</a:t>
            </a:r>
            <a:endParaRPr lang="en-GB" sz="2400" dirty="0"/>
          </a:p>
        </p:txBody>
      </p:sp>
    </p:spTree>
    <p:extLst>
      <p:ext uri="{BB962C8B-B14F-4D97-AF65-F5344CB8AC3E}">
        <p14:creationId xmlns:p14="http://schemas.microsoft.com/office/powerpoint/2010/main" val="261552427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2170</TotalTime>
  <Words>3661</Words>
  <Application>Microsoft Macintosh PowerPoint</Application>
  <PresentationFormat>On-screen Show (4:3)</PresentationFormat>
  <Paragraphs>454</Paragraphs>
  <Slides>62</Slides>
  <Notes>60</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Making Sense of High-Throughput Sequencing (short read)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RAD-seq: a brief introduction</dc:title>
  <dc:creator>Chris Barratt</dc:creator>
  <cp:lastModifiedBy>Chris Barratt</cp:lastModifiedBy>
  <cp:revision>730</cp:revision>
  <cp:lastPrinted>2019-10-14T13:01:02Z</cp:lastPrinted>
  <dcterms:created xsi:type="dcterms:W3CDTF">2019-03-07T06:17:27Z</dcterms:created>
  <dcterms:modified xsi:type="dcterms:W3CDTF">2019-10-17T18:18:31Z</dcterms:modified>
</cp:coreProperties>
</file>